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Lst>
  <p:notesMasterIdLst>
    <p:notesMasterId r:id="rId28"/>
  </p:notesMasterIdLst>
  <p:sldIdLst>
    <p:sldId id="278" r:id="rId5"/>
    <p:sldId id="260" r:id="rId6"/>
    <p:sldId id="263" r:id="rId7"/>
    <p:sldId id="262" r:id="rId8"/>
    <p:sldId id="286" r:id="rId9"/>
    <p:sldId id="292" r:id="rId10"/>
    <p:sldId id="265" r:id="rId11"/>
    <p:sldId id="267" r:id="rId12"/>
    <p:sldId id="266" r:id="rId13"/>
    <p:sldId id="258" r:id="rId14"/>
    <p:sldId id="287" r:id="rId15"/>
    <p:sldId id="283" r:id="rId16"/>
    <p:sldId id="290" r:id="rId17"/>
    <p:sldId id="293" r:id="rId18"/>
    <p:sldId id="284" r:id="rId19"/>
    <p:sldId id="282" r:id="rId20"/>
    <p:sldId id="270" r:id="rId21"/>
    <p:sldId id="277" r:id="rId22"/>
    <p:sldId id="269" r:id="rId23"/>
    <p:sldId id="268" r:id="rId24"/>
    <p:sldId id="288" r:id="rId25"/>
    <p:sldId id="289" r:id="rId26"/>
    <p:sldId id="276" r:id="rId27"/>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usz Szlaski" initials="MS" lastIdx="1" clrIdx="0">
    <p:extLst>
      <p:ext uri="{19B8F6BF-5375-455C-9EA6-DF929625EA0E}">
        <p15:presenceInfo xmlns:p15="http://schemas.microsoft.com/office/powerpoint/2012/main" userId="S-1-5-21-1931387084-3716143842-3837898534-1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790" autoAdjust="0"/>
  </p:normalViewPr>
  <p:slideViewPr>
    <p:cSldViewPr snapToGrid="0">
      <p:cViewPr varScale="1">
        <p:scale>
          <a:sx n="41" d="100"/>
          <a:sy n="41" d="100"/>
        </p:scale>
        <p:origin x="22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F43BD-69E0-4599-8F66-47B445D42357}" type="datetimeFigureOut">
              <a:rPr lang="pl-PL" smtClean="0"/>
              <a:t>2017-10-25</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A38046-2AF6-458B-A1A2-27090EF6831D}" type="slidenum">
              <a:rPr lang="pl-PL" smtClean="0"/>
              <a:t>‹#›</a:t>
            </a:fld>
            <a:endParaRPr lang="pl-PL"/>
          </a:p>
        </p:txBody>
      </p:sp>
    </p:spTree>
    <p:extLst>
      <p:ext uri="{BB962C8B-B14F-4D97-AF65-F5344CB8AC3E}">
        <p14:creationId xmlns:p14="http://schemas.microsoft.com/office/powerpoint/2010/main" val="44353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1A38046-2AF6-458B-A1A2-27090EF6831D}" type="slidenum">
              <a:rPr lang="pl-PL" smtClean="0"/>
              <a:t>5</a:t>
            </a:fld>
            <a:endParaRPr lang="pl-PL"/>
          </a:p>
        </p:txBody>
      </p:sp>
    </p:spTree>
    <p:extLst>
      <p:ext uri="{BB962C8B-B14F-4D97-AF65-F5344CB8AC3E}">
        <p14:creationId xmlns:p14="http://schemas.microsoft.com/office/powerpoint/2010/main" val="365002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1A38046-2AF6-458B-A1A2-27090EF6831D}" type="slidenum">
              <a:rPr lang="pl-PL" smtClean="0"/>
              <a:t>8</a:t>
            </a:fld>
            <a:endParaRPr lang="pl-PL"/>
          </a:p>
        </p:txBody>
      </p:sp>
    </p:spTree>
    <p:extLst>
      <p:ext uri="{BB962C8B-B14F-4D97-AF65-F5344CB8AC3E}">
        <p14:creationId xmlns:p14="http://schemas.microsoft.com/office/powerpoint/2010/main" val="72960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1A38046-2AF6-458B-A1A2-27090EF6831D}" type="slidenum">
              <a:rPr lang="pl-PL" smtClean="0"/>
              <a:t>12</a:t>
            </a:fld>
            <a:endParaRPr lang="pl-PL"/>
          </a:p>
        </p:txBody>
      </p:sp>
    </p:spTree>
    <p:extLst>
      <p:ext uri="{BB962C8B-B14F-4D97-AF65-F5344CB8AC3E}">
        <p14:creationId xmlns:p14="http://schemas.microsoft.com/office/powerpoint/2010/main" val="3793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1A38046-2AF6-458B-A1A2-27090EF6831D}" type="slidenum">
              <a:rPr lang="pl-PL" smtClean="0"/>
              <a:t>13</a:t>
            </a:fld>
            <a:endParaRPr lang="pl-PL"/>
          </a:p>
        </p:txBody>
      </p:sp>
    </p:spTree>
    <p:extLst>
      <p:ext uri="{BB962C8B-B14F-4D97-AF65-F5344CB8AC3E}">
        <p14:creationId xmlns:p14="http://schemas.microsoft.com/office/powerpoint/2010/main" val="248345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1A38046-2AF6-458B-A1A2-27090EF6831D}" type="slidenum">
              <a:rPr lang="pl-PL" smtClean="0"/>
              <a:t>14</a:t>
            </a:fld>
            <a:endParaRPr lang="pl-PL"/>
          </a:p>
        </p:txBody>
      </p:sp>
    </p:spTree>
    <p:extLst>
      <p:ext uri="{BB962C8B-B14F-4D97-AF65-F5344CB8AC3E}">
        <p14:creationId xmlns:p14="http://schemas.microsoft.com/office/powerpoint/2010/main" val="353442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smtClean="0"/>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2367801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355114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121037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BCD33E58-5023-4BFA-8EC4-BFD0AC7D0E85}"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31E41FF2-FCA9-4C73-855D-F148D6785609}" type="slidenum">
              <a:rPr lang="pl-PL" altLang="pl-PL"/>
              <a:pPr/>
              <a:t>‹#›</a:t>
            </a:fld>
            <a:endParaRPr lang="pl-PL" altLang="pl-PL" dirty="0"/>
          </a:p>
        </p:txBody>
      </p:sp>
    </p:spTree>
    <p:extLst>
      <p:ext uri="{BB962C8B-B14F-4D97-AF65-F5344CB8AC3E}">
        <p14:creationId xmlns:p14="http://schemas.microsoft.com/office/powerpoint/2010/main" val="123229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31E1EDE-3DAB-4C02-A1B8-AD22ABE7AB8D}"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CD3469CA-FC5C-4466-9C9A-3244FB382E81}" type="slidenum">
              <a:rPr lang="pl-PL" altLang="pl-PL"/>
              <a:pPr/>
              <a:t>‹#›</a:t>
            </a:fld>
            <a:endParaRPr lang="pl-PL" altLang="pl-PL" dirty="0"/>
          </a:p>
        </p:txBody>
      </p:sp>
    </p:spTree>
    <p:extLst>
      <p:ext uri="{BB962C8B-B14F-4D97-AF65-F5344CB8AC3E}">
        <p14:creationId xmlns:p14="http://schemas.microsoft.com/office/powerpoint/2010/main" val="95498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B6DF8223-9589-47C0-8FE7-AE61BCC85E0C}"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5D599C87-36D6-4A7F-934B-225C4C90769E}" type="slidenum">
              <a:rPr lang="pl-PL" altLang="pl-PL"/>
              <a:pPr/>
              <a:t>‹#›</a:t>
            </a:fld>
            <a:endParaRPr lang="pl-PL" altLang="pl-PL" dirty="0"/>
          </a:p>
        </p:txBody>
      </p:sp>
    </p:spTree>
    <p:extLst>
      <p:ext uri="{BB962C8B-B14F-4D97-AF65-F5344CB8AC3E}">
        <p14:creationId xmlns:p14="http://schemas.microsoft.com/office/powerpoint/2010/main" val="144946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2CAC4F75-3F00-49F0-9E58-E7FA9EBE50A4}"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DF27DDAE-079D-4A96-B1A6-95A6E04A4A28}" type="slidenum">
              <a:rPr lang="pl-PL" altLang="pl-PL"/>
              <a:pPr/>
              <a:t>‹#›</a:t>
            </a:fld>
            <a:endParaRPr lang="pl-PL" altLang="pl-PL" dirty="0"/>
          </a:p>
        </p:txBody>
      </p:sp>
    </p:spTree>
    <p:extLst>
      <p:ext uri="{BB962C8B-B14F-4D97-AF65-F5344CB8AC3E}">
        <p14:creationId xmlns:p14="http://schemas.microsoft.com/office/powerpoint/2010/main" val="164766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1288AF3D-12A3-4369-A5E9-D3D489D13907}"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fld id="{4E3093CC-6323-45EF-A324-23B0DA84CCFE}" type="slidenum">
              <a:rPr lang="pl-PL" altLang="pl-PL"/>
              <a:pPr/>
              <a:t>‹#›</a:t>
            </a:fld>
            <a:endParaRPr lang="pl-PL" altLang="pl-PL" dirty="0"/>
          </a:p>
        </p:txBody>
      </p:sp>
    </p:spTree>
    <p:extLst>
      <p:ext uri="{BB962C8B-B14F-4D97-AF65-F5344CB8AC3E}">
        <p14:creationId xmlns:p14="http://schemas.microsoft.com/office/powerpoint/2010/main" val="845935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1154C9C9-4801-49B3-9A4F-9D7096B10248}"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fld id="{0D59D299-C13E-482B-9FF5-4469CD095C38}" type="slidenum">
              <a:rPr lang="pl-PL" altLang="pl-PL"/>
              <a:pPr/>
              <a:t>‹#›</a:t>
            </a:fld>
            <a:endParaRPr lang="pl-PL" altLang="pl-PL" dirty="0"/>
          </a:p>
        </p:txBody>
      </p:sp>
    </p:spTree>
    <p:extLst>
      <p:ext uri="{BB962C8B-B14F-4D97-AF65-F5344CB8AC3E}">
        <p14:creationId xmlns:p14="http://schemas.microsoft.com/office/powerpoint/2010/main" val="2892044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E104FAB8-4D26-4A47-A7F9-3EF4A3D6BE45}"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fld id="{52504CB3-82E7-4C02-B446-0DC8426C1EA6}" type="slidenum">
              <a:rPr lang="pl-PL" altLang="pl-PL"/>
              <a:pPr/>
              <a:t>‹#›</a:t>
            </a:fld>
            <a:endParaRPr lang="pl-PL" altLang="pl-PL" dirty="0"/>
          </a:p>
        </p:txBody>
      </p:sp>
    </p:spTree>
    <p:extLst>
      <p:ext uri="{BB962C8B-B14F-4D97-AF65-F5344CB8AC3E}">
        <p14:creationId xmlns:p14="http://schemas.microsoft.com/office/powerpoint/2010/main" val="139215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FE2BD055-711D-42A6-A682-AF0FE33AA2B7}"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2D2F567A-A88D-4D14-89D2-36511FBF5158}" type="slidenum">
              <a:rPr lang="pl-PL" altLang="pl-PL"/>
              <a:pPr/>
              <a:t>‹#›</a:t>
            </a:fld>
            <a:endParaRPr lang="pl-PL" altLang="pl-PL" dirty="0"/>
          </a:p>
        </p:txBody>
      </p:sp>
    </p:spTree>
    <p:extLst>
      <p:ext uri="{BB962C8B-B14F-4D97-AF65-F5344CB8AC3E}">
        <p14:creationId xmlns:p14="http://schemas.microsoft.com/office/powerpoint/2010/main" val="226534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35992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dirty="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A8A3193B-2C85-479B-BB15-D94EF414AA6E}"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1CB1FDDB-4131-47A1-89A0-405644745B0B}" type="slidenum">
              <a:rPr lang="pl-PL" altLang="pl-PL"/>
              <a:pPr/>
              <a:t>‹#›</a:t>
            </a:fld>
            <a:endParaRPr lang="pl-PL" altLang="pl-PL" dirty="0"/>
          </a:p>
        </p:txBody>
      </p:sp>
    </p:spTree>
    <p:extLst>
      <p:ext uri="{BB962C8B-B14F-4D97-AF65-F5344CB8AC3E}">
        <p14:creationId xmlns:p14="http://schemas.microsoft.com/office/powerpoint/2010/main" val="3823186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1E3D8648-5B8D-411F-941F-444BA73DA8AE}"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58CA2707-55FF-4102-BEEA-F0B39695DE3F}" type="slidenum">
              <a:rPr lang="pl-PL" altLang="pl-PL"/>
              <a:pPr/>
              <a:t>‹#›</a:t>
            </a:fld>
            <a:endParaRPr lang="pl-PL" altLang="pl-PL" dirty="0"/>
          </a:p>
        </p:txBody>
      </p:sp>
    </p:spTree>
    <p:extLst>
      <p:ext uri="{BB962C8B-B14F-4D97-AF65-F5344CB8AC3E}">
        <p14:creationId xmlns:p14="http://schemas.microsoft.com/office/powerpoint/2010/main" val="413029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C5155202-21B6-4257-88A3-6E3C505E7B7B}"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43188835-597E-43FA-A0AC-570FAD3CD102}" type="slidenum">
              <a:rPr lang="pl-PL" altLang="pl-PL"/>
              <a:pPr/>
              <a:t>‹#›</a:t>
            </a:fld>
            <a:endParaRPr lang="pl-PL" altLang="pl-PL" dirty="0"/>
          </a:p>
        </p:txBody>
      </p:sp>
    </p:spTree>
    <p:extLst>
      <p:ext uri="{BB962C8B-B14F-4D97-AF65-F5344CB8AC3E}">
        <p14:creationId xmlns:p14="http://schemas.microsoft.com/office/powerpoint/2010/main" val="2340077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1912365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2259188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78018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82424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1654688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42490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143590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l-PL" smtClean="0"/>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4289668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294839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dirty="0" smtClean="0"/>
              <a:t>Kliknij ikonę, aby dodać obraz</a:t>
            </a:r>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087951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1432782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948257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059016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266347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20999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928678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175830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76443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287628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26210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117843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dirty="0" smtClean="0"/>
              <a:t>Kliknij ikonę, aby dodać obraz</a:t>
            </a:r>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91116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340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F8B27AB1-B9B0-4BBE-AF5E-F3B4AAFA980C}" type="datetimeFigureOut">
              <a:rPr lang="pl-PL" smtClean="0">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endParaRPr lang="pl-PL" dirty="0">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fld id="{00FA13C3-E585-49F3-BC0C-5ED553C763A3}" type="slidenum">
              <a:rPr lang="pl-PL" smtClean="0">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4163374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29842" y="2505075"/>
            <a:ext cx="3868340"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29150" y="2505075"/>
            <a:ext cx="3887391"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3690389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66855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381005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2328841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smtClean="0"/>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3CB4A948-C33E-4180-8AFA-399C35040ADD}" type="datetimeFigureOut">
              <a:rPr lang="pl-PL" smtClean="0"/>
              <a:t>2017-10-25</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2496CBB2-721A-4A7B-ABDD-DFCA6DC7ED36}" type="slidenum">
              <a:rPr lang="pl-PL" smtClean="0"/>
              <a:t>‹#›</a:t>
            </a:fld>
            <a:endParaRPr lang="pl-PL" dirty="0"/>
          </a:p>
        </p:txBody>
      </p:sp>
    </p:spTree>
    <p:extLst>
      <p:ext uri="{BB962C8B-B14F-4D97-AF65-F5344CB8AC3E}">
        <p14:creationId xmlns:p14="http://schemas.microsoft.com/office/powerpoint/2010/main" val="12499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4A948-C33E-4180-8AFA-399C35040ADD}" type="datetimeFigureOut">
              <a:rPr lang="pl-PL" smtClean="0"/>
              <a:t>2017-10-25</a:t>
            </a:fld>
            <a:endParaRPr lang="pl-PL"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6CBB2-721A-4A7B-ABDD-DFCA6DC7ED36}" type="slidenum">
              <a:rPr lang="pl-PL" smtClean="0"/>
              <a:t>‹#›</a:t>
            </a:fld>
            <a:endParaRPr lang="pl-PL" dirty="0"/>
          </a:p>
        </p:txBody>
      </p:sp>
    </p:spTree>
    <p:extLst>
      <p:ext uri="{BB962C8B-B14F-4D97-AF65-F5344CB8AC3E}">
        <p14:creationId xmlns:p14="http://schemas.microsoft.com/office/powerpoint/2010/main" val="2202183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7172D5D-F285-4214-9CFB-95428DA0AEB0}" type="datetimeFigureOut">
              <a:rPr lang="pl-PL">
                <a:solidFill>
                  <a:prstClr val="black">
                    <a:tint val="75000"/>
                  </a:prstClr>
                </a:solidFill>
              </a:rPr>
              <a:pPr>
                <a:defRPr/>
              </a:pPr>
              <a:t>2017-10-25</a:t>
            </a:fld>
            <a:endParaRPr lang="pl-PL" dirty="0">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pl-PL" dirty="0">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9E6D632-3AB2-4F90-8C62-67CB7DF0C7C0}" type="slidenum">
              <a:rPr lang="pl-PL" altLang="pl-PL">
                <a:cs typeface="Arial" panose="020B0604020202020204" pitchFamily="34" charset="0"/>
              </a:rPr>
              <a:pPr fontAlgn="base">
                <a:spcBef>
                  <a:spcPct val="0"/>
                </a:spcBef>
                <a:spcAft>
                  <a:spcPct val="0"/>
                </a:spcAft>
              </a:pPr>
              <a:t>‹#›</a:t>
            </a:fld>
            <a:endParaRPr lang="pl-PL" altLang="pl-PL" dirty="0">
              <a:cs typeface="Arial" panose="020B0604020202020204" pitchFamily="34" charset="0"/>
            </a:endParaRPr>
          </a:p>
        </p:txBody>
      </p:sp>
    </p:spTree>
    <p:extLst>
      <p:ext uri="{BB962C8B-B14F-4D97-AF65-F5344CB8AC3E}">
        <p14:creationId xmlns:p14="http://schemas.microsoft.com/office/powerpoint/2010/main" val="1942410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F8B27AB1-B9B0-4BBE-AF5E-F3B4AAFA980C}" type="datetimeFigureOut">
              <a:rPr lang="pl-PL">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endParaRPr lang="pl-PL" dirty="0">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00FA13C3-E585-49F3-BC0C-5ED553C763A3}" type="slidenum">
              <a:rPr lang="pl-PL">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7102863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F8B27AB1-B9B0-4BBE-AF5E-F3B4AAFA980C}" type="datetimeFigureOut">
              <a:rPr lang="pl-PL">
                <a:solidFill>
                  <a:prstClr val="black">
                    <a:tint val="75000"/>
                  </a:prstClr>
                </a:solidFill>
              </a:rPr>
              <a:pPr/>
              <a:t>2017-10-25</a:t>
            </a:fld>
            <a:endParaRPr lang="pl-PL" dirty="0">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endParaRPr lang="pl-PL" dirty="0">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00FA13C3-E585-49F3-BC0C-5ED553C763A3}" type="slidenum">
              <a:rPr lang="pl-PL">
                <a:solidFill>
                  <a:prstClr val="black">
                    <a:tint val="75000"/>
                  </a:prstClr>
                </a:solidFill>
              </a:rPr>
              <a:pPr/>
              <a:t>‹#›</a:t>
            </a:fld>
            <a:endParaRPr lang="pl-PL" dirty="0">
              <a:solidFill>
                <a:prstClr val="black">
                  <a:tint val="75000"/>
                </a:prstClr>
              </a:solidFill>
            </a:endParaRPr>
          </a:p>
        </p:txBody>
      </p:sp>
    </p:spTree>
    <p:extLst>
      <p:ext uri="{BB962C8B-B14F-4D97-AF65-F5344CB8AC3E}">
        <p14:creationId xmlns:p14="http://schemas.microsoft.com/office/powerpoint/2010/main" val="13069976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606388" y="3685015"/>
            <a:ext cx="7931224" cy="1637900"/>
          </a:xfrm>
        </p:spPr>
        <p:txBody>
          <a:bodyPr>
            <a:noAutofit/>
          </a:bodyPr>
          <a:lstStyle/>
          <a:p>
            <a:pPr algn="l"/>
            <a:r>
              <a:rPr lang="pl-PL" sz="4800" dirty="0" smtClean="0">
                <a:solidFill>
                  <a:srgbClr val="FF0000"/>
                </a:solidFill>
              </a:rPr>
              <a:t>Kolektory słoneczne</a:t>
            </a:r>
          </a:p>
          <a:p>
            <a:pPr algn="l"/>
            <a:r>
              <a:rPr lang="pl-PL" sz="4800" dirty="0" smtClean="0">
                <a:solidFill>
                  <a:srgbClr val="FF0000"/>
                </a:solidFill>
              </a:rPr>
              <a:t>Gmina Dzierzkowice</a:t>
            </a:r>
            <a:endParaRPr lang="pl-PL" sz="4800" dirty="0">
              <a:solidFill>
                <a:srgbClr val="FF0000"/>
              </a:solidFill>
            </a:endParaRPr>
          </a:p>
        </p:txBody>
      </p:sp>
      <p:pic>
        <p:nvPicPr>
          <p:cNvPr id="4" name="Picture 5" descr="C:\Users\mnowak\AppData\Local\Microsoft\Windows\Temporary Internet Files\Content.Outlook\YJJ2COUY\sanito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47547"/>
            <a:ext cx="7488832" cy="2098640"/>
          </a:xfrm>
          <a:prstGeom prst="rect">
            <a:avLst/>
          </a:prstGeom>
          <a:noFill/>
          <a:extLst>
            <a:ext uri="{909E8E84-426E-40DD-AFC4-6F175D3DCCD1}">
              <a14:hiddenFill xmlns:a14="http://schemas.microsoft.com/office/drawing/2010/main">
                <a:solidFill>
                  <a:srgbClr val="FFFFFF"/>
                </a:solidFill>
              </a14:hiddenFill>
            </a:ext>
          </a:extLst>
        </p:spPr>
      </p:pic>
      <p:sp>
        <p:nvSpPr>
          <p:cNvPr id="5" name="Tytuł 1"/>
          <p:cNvSpPr txBox="1">
            <a:spLocks/>
          </p:cNvSpPr>
          <p:nvPr/>
        </p:nvSpPr>
        <p:spPr>
          <a:xfrm>
            <a:off x="457200" y="274638"/>
            <a:ext cx="8229600" cy="634082"/>
          </a:xfrm>
          <a:prstGeom prst="rect">
            <a:avLst/>
          </a:prstGeom>
          <a:solidFill>
            <a:srgbClr val="EF332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35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9280"/>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p:cNvPicPr>
            <a:picLocks noChangeAspect="1"/>
          </p:cNvPicPr>
          <p:nvPr/>
        </p:nvPicPr>
        <p:blipFill>
          <a:blip r:embed="rId4"/>
          <a:stretch>
            <a:fillRect/>
          </a:stretch>
        </p:blipFill>
        <p:spPr>
          <a:xfrm>
            <a:off x="6363124" y="3505156"/>
            <a:ext cx="2174488" cy="2444124"/>
          </a:xfrm>
          <a:prstGeom prst="rect">
            <a:avLst/>
          </a:prstGeom>
        </p:spPr>
      </p:pic>
    </p:spTree>
    <p:extLst>
      <p:ext uri="{BB962C8B-B14F-4D97-AF65-F5344CB8AC3E}">
        <p14:creationId xmlns:p14="http://schemas.microsoft.com/office/powerpoint/2010/main" val="2254504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par>
                          <p:cTn id="18" fill="hold">
                            <p:stCondLst>
                              <p:cond delay="2250"/>
                            </p:stCondLst>
                            <p:childTnLst>
                              <p:par>
                                <p:cTn id="19" presetID="31" presetClass="entr" presetSubtype="0" fill="hold" nodeType="afterEffect">
                                  <p:stCondLst>
                                    <p:cond delay="25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3500"/>
                            </p:stCondLst>
                            <p:childTnLst>
                              <p:par>
                                <p:cTn id="26" presetID="31" presetClass="entr" presetSubtype="0" fill="hold" nodeType="afterEffect">
                                  <p:stCondLst>
                                    <p:cond delay="25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stretch>
            <a:fillRect/>
          </a:stretch>
        </p:blipFill>
        <p:spPr>
          <a:xfrm>
            <a:off x="1" y="0"/>
            <a:ext cx="9144000" cy="6858000"/>
          </a:xfrm>
          <a:prstGeom prst="rect">
            <a:avLst/>
          </a:prstGeom>
        </p:spPr>
      </p:pic>
      <p:pic>
        <p:nvPicPr>
          <p:cNvPr id="6" name="Obraz 5"/>
          <p:cNvPicPr>
            <a:picLocks noChangeAspect="1"/>
          </p:cNvPicPr>
          <p:nvPr/>
        </p:nvPicPr>
        <p:blipFill>
          <a:blip r:embed="rId3"/>
          <a:stretch>
            <a:fillRect/>
          </a:stretch>
        </p:blipFill>
        <p:spPr>
          <a:xfrm>
            <a:off x="511444" y="333988"/>
            <a:ext cx="8167607" cy="5679354"/>
          </a:xfrm>
          <a:prstGeom prst="rect">
            <a:avLst/>
          </a:prstGeom>
          <a:ln>
            <a:noFill/>
          </a:ln>
        </p:spPr>
      </p:pic>
    </p:spTree>
    <p:extLst>
      <p:ext uri="{BB962C8B-B14F-4D97-AF65-F5344CB8AC3E}">
        <p14:creationId xmlns:p14="http://schemas.microsoft.com/office/powerpoint/2010/main" val="478874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142240"/>
            <a:ext cx="9144000" cy="6858000"/>
          </a:xfrm>
          <a:prstGeom prst="rect">
            <a:avLst/>
          </a:prstGeom>
        </p:spPr>
      </p:pic>
      <p:sp>
        <p:nvSpPr>
          <p:cNvPr id="3" name="Tytuł 2"/>
          <p:cNvSpPr>
            <a:spLocks noGrp="1"/>
          </p:cNvSpPr>
          <p:nvPr>
            <p:ph type="title"/>
          </p:nvPr>
        </p:nvSpPr>
        <p:spPr>
          <a:xfrm>
            <a:off x="457199" y="142240"/>
            <a:ext cx="8229600" cy="650240"/>
          </a:xfrm>
          <a:solidFill>
            <a:srgbClr val="FF0000"/>
          </a:solidFill>
        </p:spPr>
        <p:txBody>
          <a:bodyPr/>
          <a:lstStyle/>
          <a:p>
            <a:r>
              <a:rPr lang="pl-PL" sz="3500" dirty="0" smtClean="0">
                <a:solidFill>
                  <a:schemeClr val="bg1"/>
                </a:solidFill>
              </a:rPr>
              <a:t>Budowa kolektora słonecznego</a:t>
            </a:r>
            <a:endParaRPr lang="pl-PL" sz="3500" dirty="0">
              <a:solidFill>
                <a:schemeClr val="bg1"/>
              </a:solidFill>
            </a:endParaRPr>
          </a:p>
        </p:txBody>
      </p:sp>
      <p:pic>
        <p:nvPicPr>
          <p:cNvPr id="5" name="Symbol zastępczy zawartości 4"/>
          <p:cNvPicPr>
            <a:picLocks noGrp="1" noChangeAspect="1"/>
          </p:cNvPicPr>
          <p:nvPr>
            <p:ph idx="1"/>
          </p:nvPr>
        </p:nvPicPr>
        <p:blipFill>
          <a:blip r:embed="rId3"/>
          <a:stretch>
            <a:fillRect/>
          </a:stretch>
        </p:blipFill>
        <p:spPr>
          <a:xfrm>
            <a:off x="457199" y="792480"/>
            <a:ext cx="8229600" cy="3495040"/>
          </a:xfrm>
          <a:prstGeom prst="rect">
            <a:avLst/>
          </a:prstGeom>
        </p:spPr>
      </p:pic>
      <p:sp>
        <p:nvSpPr>
          <p:cNvPr id="7" name="Prostokąt 6"/>
          <p:cNvSpPr/>
          <p:nvPr/>
        </p:nvSpPr>
        <p:spPr>
          <a:xfrm>
            <a:off x="457199" y="4287520"/>
            <a:ext cx="4572000" cy="1754326"/>
          </a:xfrm>
          <a:prstGeom prst="rect">
            <a:avLst/>
          </a:prstGeom>
        </p:spPr>
        <p:txBody>
          <a:bodyPr>
            <a:spAutoFit/>
          </a:bodyPr>
          <a:lstStyle/>
          <a:p>
            <a:r>
              <a:rPr lang="pl-PL" dirty="0" smtClean="0"/>
              <a:t>A - </a:t>
            </a:r>
            <a:r>
              <a:rPr lang="pl-PL" dirty="0"/>
              <a:t>szyba solarna</a:t>
            </a:r>
          </a:p>
          <a:p>
            <a:r>
              <a:rPr lang="pl-PL" dirty="0" smtClean="0"/>
              <a:t>B - </a:t>
            </a:r>
            <a:r>
              <a:rPr lang="pl-PL" dirty="0"/>
              <a:t>absorber aluminiowy</a:t>
            </a:r>
          </a:p>
          <a:p>
            <a:r>
              <a:rPr lang="pl-PL" dirty="0" smtClean="0"/>
              <a:t>C - </a:t>
            </a:r>
            <a:r>
              <a:rPr lang="pl-PL" dirty="0"/>
              <a:t>lakierowana proszkowo rama aluminiowa</a:t>
            </a:r>
          </a:p>
          <a:p>
            <a:r>
              <a:rPr lang="pl-PL" dirty="0" smtClean="0"/>
              <a:t>D - </a:t>
            </a:r>
            <a:r>
              <a:rPr lang="pl-PL" dirty="0"/>
              <a:t>rura zbiorcza kolektora</a:t>
            </a:r>
          </a:p>
          <a:p>
            <a:r>
              <a:rPr lang="pl-PL" dirty="0" smtClean="0"/>
              <a:t>E - </a:t>
            </a:r>
            <a:r>
              <a:rPr lang="pl-PL" dirty="0"/>
              <a:t>izolacja z wełny mineralnej</a:t>
            </a:r>
          </a:p>
          <a:p>
            <a:r>
              <a:rPr lang="pl-PL" dirty="0" smtClean="0"/>
              <a:t>F - </a:t>
            </a:r>
            <a:r>
              <a:rPr lang="pl-PL" dirty="0"/>
              <a:t>rurka meandryczna (harfa)</a:t>
            </a:r>
          </a:p>
        </p:txBody>
      </p:sp>
      <p:sp>
        <p:nvSpPr>
          <p:cNvPr id="8" name="Prostokąt 7"/>
          <p:cNvSpPr/>
          <p:nvPr/>
        </p:nvSpPr>
        <p:spPr>
          <a:xfrm>
            <a:off x="4571999" y="5103723"/>
            <a:ext cx="4572000" cy="1200329"/>
          </a:xfrm>
          <a:prstGeom prst="rect">
            <a:avLst/>
          </a:prstGeom>
        </p:spPr>
        <p:txBody>
          <a:bodyPr>
            <a:spAutoFit/>
          </a:bodyPr>
          <a:lstStyle/>
          <a:p>
            <a:pPr lvl="0"/>
            <a:r>
              <a:rPr lang="pl-PL" dirty="0" smtClean="0">
                <a:latin typeface="Calibri" pitchFamily="34" charset="0"/>
                <a:cs typeface="Calibri" pitchFamily="34" charset="0"/>
              </a:rPr>
              <a:t>G - wysoko selektywne </a:t>
            </a:r>
            <a:r>
              <a:rPr lang="pl-PL" dirty="0">
                <a:latin typeface="Calibri" pitchFamily="34" charset="0"/>
                <a:cs typeface="Calibri" pitchFamily="34" charset="0"/>
              </a:rPr>
              <a:t>pokrycie absorbera</a:t>
            </a:r>
          </a:p>
          <a:p>
            <a:pPr lvl="0"/>
            <a:r>
              <a:rPr lang="pl-PL" dirty="0" smtClean="0">
                <a:latin typeface="Calibri" pitchFamily="34" charset="0"/>
                <a:cs typeface="Calibri" pitchFamily="34" charset="0"/>
              </a:rPr>
              <a:t>H - </a:t>
            </a:r>
            <a:r>
              <a:rPr lang="pl-PL" dirty="0">
                <a:latin typeface="Calibri" pitchFamily="34" charset="0"/>
                <a:cs typeface="Calibri" pitchFamily="34" charset="0"/>
              </a:rPr>
              <a:t>płyta spodnia wykonana z aluminium</a:t>
            </a:r>
          </a:p>
          <a:p>
            <a:pPr lvl="0"/>
            <a:r>
              <a:rPr lang="pl-PL" dirty="0" smtClean="0">
                <a:latin typeface="Calibri" pitchFamily="34" charset="0"/>
                <a:cs typeface="Calibri" pitchFamily="34" charset="0"/>
              </a:rPr>
              <a:t>I - bezpieczne </a:t>
            </a:r>
            <a:r>
              <a:rPr lang="pl-PL" dirty="0">
                <a:latin typeface="Calibri" pitchFamily="34" charset="0"/>
                <a:cs typeface="Calibri" pitchFamily="34" charset="0"/>
              </a:rPr>
              <a:t>osadzenie szkła</a:t>
            </a:r>
          </a:p>
          <a:p>
            <a:pPr lvl="0"/>
            <a:r>
              <a:rPr lang="pl-PL" dirty="0">
                <a:latin typeface="Calibri" pitchFamily="34" charset="0"/>
                <a:cs typeface="Calibri" pitchFamily="34" charset="0"/>
              </a:rPr>
              <a:t>J </a:t>
            </a:r>
            <a:r>
              <a:rPr lang="pl-PL" dirty="0" smtClean="0">
                <a:latin typeface="Calibri" pitchFamily="34" charset="0"/>
                <a:cs typeface="Calibri" pitchFamily="34" charset="0"/>
              </a:rPr>
              <a:t>- wielofunkcyjny </a:t>
            </a:r>
            <a:r>
              <a:rPr lang="pl-PL" dirty="0">
                <a:latin typeface="Calibri" pitchFamily="34" charset="0"/>
                <a:cs typeface="Calibri" pitchFamily="34" charset="0"/>
              </a:rPr>
              <a:t>rowek umożliwiający montaż</a:t>
            </a:r>
          </a:p>
        </p:txBody>
      </p:sp>
    </p:spTree>
    <p:extLst>
      <p:ext uri="{BB962C8B-B14F-4D97-AF65-F5344CB8AC3E}">
        <p14:creationId xmlns:p14="http://schemas.microsoft.com/office/powerpoint/2010/main" val="293111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250"/>
                            </p:stCondLst>
                            <p:childTnLst>
                              <p:par>
                                <p:cTn id="19" presetID="42"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0" y="-142240"/>
            <a:ext cx="9144000" cy="6858000"/>
          </a:xfrm>
          <a:prstGeom prst="rect">
            <a:avLst/>
          </a:prstGeom>
        </p:spPr>
      </p:pic>
      <p:sp>
        <p:nvSpPr>
          <p:cNvPr id="3" name="Tytuł 2"/>
          <p:cNvSpPr>
            <a:spLocks noGrp="1"/>
          </p:cNvSpPr>
          <p:nvPr>
            <p:ph type="title"/>
          </p:nvPr>
        </p:nvSpPr>
        <p:spPr>
          <a:xfrm>
            <a:off x="457199" y="142240"/>
            <a:ext cx="8229600" cy="650240"/>
          </a:xfrm>
          <a:solidFill>
            <a:srgbClr val="FF0000"/>
          </a:solidFill>
        </p:spPr>
        <p:txBody>
          <a:bodyPr/>
          <a:lstStyle/>
          <a:p>
            <a:r>
              <a:rPr lang="pl-PL" sz="3500" dirty="0" smtClean="0">
                <a:solidFill>
                  <a:schemeClr val="bg1"/>
                </a:solidFill>
              </a:rPr>
              <a:t>Kolektory słoneczne ENSOL</a:t>
            </a:r>
            <a:endParaRPr lang="pl-PL" sz="3500" dirty="0">
              <a:solidFill>
                <a:schemeClr val="bg1"/>
              </a:solidFill>
            </a:endParaRPr>
          </a:p>
        </p:txBody>
      </p:sp>
      <p:pic>
        <p:nvPicPr>
          <p:cNvPr id="6" name="Symbol zastępczy zawartości 5"/>
          <p:cNvPicPr>
            <a:picLocks noGrp="1" noChangeAspect="1"/>
          </p:cNvPicPr>
          <p:nvPr>
            <p:ph idx="1"/>
          </p:nvPr>
        </p:nvPicPr>
        <p:blipFill>
          <a:blip r:embed="rId4"/>
          <a:stretch>
            <a:fillRect/>
          </a:stretch>
        </p:blipFill>
        <p:spPr>
          <a:xfrm>
            <a:off x="5777936" y="1076960"/>
            <a:ext cx="2908864" cy="4940141"/>
          </a:xfrm>
          <a:prstGeom prst="rect">
            <a:avLst/>
          </a:prstGeom>
        </p:spPr>
      </p:pic>
      <p:sp>
        <p:nvSpPr>
          <p:cNvPr id="7" name="pole tekstowe 6"/>
          <p:cNvSpPr txBox="1"/>
          <p:nvPr/>
        </p:nvSpPr>
        <p:spPr>
          <a:xfrm>
            <a:off x="731520" y="1300480"/>
            <a:ext cx="5360320" cy="4470400"/>
          </a:xfrm>
          <a:prstGeom prst="rect">
            <a:avLst/>
          </a:prstGeom>
          <a:noFill/>
        </p:spPr>
        <p:txBody>
          <a:bodyPr wrap="square" rtlCol="0">
            <a:spAutoFit/>
          </a:bodyPr>
          <a:lstStyle/>
          <a:p>
            <a:endParaRPr lang="pl-PL"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06" y="1076960"/>
            <a:ext cx="5464029" cy="480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935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25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0" y="-154984"/>
            <a:ext cx="9144000" cy="7505271"/>
          </a:xfrm>
          <a:prstGeom prst="rect">
            <a:avLst/>
          </a:prstGeom>
        </p:spPr>
      </p:pic>
      <p:sp>
        <p:nvSpPr>
          <p:cNvPr id="6" name="Prostokąt 5"/>
          <p:cNvSpPr/>
          <p:nvPr/>
        </p:nvSpPr>
        <p:spPr>
          <a:xfrm>
            <a:off x="439023" y="1417415"/>
            <a:ext cx="8265954" cy="5016758"/>
          </a:xfrm>
          <a:prstGeom prst="rect">
            <a:avLst/>
          </a:prstGeom>
        </p:spPr>
        <p:txBody>
          <a:bodyPr wrap="square">
            <a:spAutoFit/>
          </a:bodyPr>
          <a:lstStyle/>
          <a:p>
            <a:pPr marL="342900" lvl="0" indent="-342900">
              <a:buFont typeface="Wingdings" panose="05000000000000000000" pitchFamily="2" charset="2"/>
              <a:buChar char="Ø"/>
            </a:pPr>
            <a:r>
              <a:rPr lang="pl-PL" sz="2000" b="1" dirty="0">
                <a:solidFill>
                  <a:prstClr val="black">
                    <a:lumMod val="75000"/>
                    <a:lumOff val="25000"/>
                  </a:prstClr>
                </a:solidFill>
                <a:latin typeface="Calibri" pitchFamily="34" charset="0"/>
                <a:cs typeface="Calibri" pitchFamily="34" charset="0"/>
              </a:rPr>
              <a:t>długa gwarancja, wynikające z ponad 10 lat doświadczenia w produkcji,</a:t>
            </a:r>
            <a:br>
              <a:rPr lang="pl-PL" sz="2000" b="1" dirty="0">
                <a:solidFill>
                  <a:prstClr val="black">
                    <a:lumMod val="75000"/>
                    <a:lumOff val="25000"/>
                  </a:prstClr>
                </a:solidFill>
                <a:latin typeface="Calibri" pitchFamily="34" charset="0"/>
                <a:cs typeface="Calibri" pitchFamily="34" charset="0"/>
              </a:rPr>
            </a:br>
            <a:endParaRPr lang="pl-PL" sz="2000" b="1" dirty="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a:solidFill>
                  <a:prstClr val="black">
                    <a:lumMod val="75000"/>
                    <a:lumOff val="25000"/>
                  </a:prstClr>
                </a:solidFill>
                <a:latin typeface="Calibri" pitchFamily="34" charset="0"/>
                <a:cs typeface="Calibri" pitchFamily="34" charset="0"/>
              </a:rPr>
              <a:t>produkowane w </a:t>
            </a:r>
            <a:r>
              <a:rPr lang="pl-PL" sz="2000" b="1" dirty="0" smtClean="0">
                <a:solidFill>
                  <a:prstClr val="black">
                    <a:lumMod val="75000"/>
                    <a:lumOff val="25000"/>
                  </a:prstClr>
                </a:solidFill>
                <a:latin typeface="Calibri" pitchFamily="34" charset="0"/>
                <a:cs typeface="Calibri" pitchFamily="34" charset="0"/>
              </a:rPr>
              <a:t>Polsce</a:t>
            </a:r>
            <a:r>
              <a:rPr lang="pl-PL" sz="2000" b="1" dirty="0">
                <a:solidFill>
                  <a:prstClr val="black">
                    <a:lumMod val="75000"/>
                    <a:lumOff val="25000"/>
                  </a:prstClr>
                </a:solidFill>
                <a:latin typeface="Calibri" pitchFamily="34" charset="0"/>
                <a:cs typeface="Calibri" pitchFamily="34" charset="0"/>
              </a:rPr>
              <a:t/>
            </a:r>
            <a:br>
              <a:rPr lang="pl-PL" sz="2000" b="1" dirty="0">
                <a:solidFill>
                  <a:prstClr val="black">
                    <a:lumMod val="75000"/>
                    <a:lumOff val="25000"/>
                  </a:prstClr>
                </a:solidFill>
                <a:latin typeface="Calibri" pitchFamily="34" charset="0"/>
                <a:cs typeface="Calibri" pitchFamily="34" charset="0"/>
              </a:rPr>
            </a:br>
            <a:endParaRPr lang="pl-PL" sz="2000" b="1" dirty="0" smtClean="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smtClean="0">
                <a:solidFill>
                  <a:prstClr val="black">
                    <a:lumMod val="75000"/>
                    <a:lumOff val="25000"/>
                  </a:prstClr>
                </a:solidFill>
                <a:latin typeface="Calibri" pitchFamily="34" charset="0"/>
                <a:cs typeface="Calibri" pitchFamily="34" charset="0"/>
              </a:rPr>
              <a:t>jasno </a:t>
            </a:r>
            <a:r>
              <a:rPr lang="pl-PL" sz="2000" b="1" dirty="0">
                <a:solidFill>
                  <a:prstClr val="black">
                    <a:lumMod val="75000"/>
                    <a:lumOff val="25000"/>
                  </a:prstClr>
                </a:solidFill>
                <a:latin typeface="Calibri" pitchFamily="34" charset="0"/>
                <a:cs typeface="Calibri" pitchFamily="34" charset="0"/>
              </a:rPr>
              <a:t>określone warunki gwarancji</a:t>
            </a:r>
            <a:r>
              <a:rPr lang="pl-PL" sz="2000" b="1" dirty="0" smtClean="0">
                <a:solidFill>
                  <a:prstClr val="black">
                    <a:lumMod val="75000"/>
                    <a:lumOff val="25000"/>
                  </a:prstClr>
                </a:solidFill>
                <a:latin typeface="Calibri" pitchFamily="34" charset="0"/>
                <a:cs typeface="Calibri" pitchFamily="34" charset="0"/>
              </a:rPr>
              <a:t>,</a:t>
            </a:r>
          </a:p>
          <a:p>
            <a:pPr marL="342900" lvl="0" indent="-342900">
              <a:buFont typeface="Wingdings" panose="05000000000000000000" pitchFamily="2" charset="2"/>
              <a:buChar char="Ø"/>
            </a:pPr>
            <a:endParaRPr lang="pl-PL" sz="2000" b="1" dirty="0" smtClean="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smtClean="0">
                <a:solidFill>
                  <a:prstClr val="black">
                    <a:lumMod val="75000"/>
                    <a:lumOff val="25000"/>
                  </a:prstClr>
                </a:solidFill>
                <a:latin typeface="Calibri" pitchFamily="34" charset="0"/>
                <a:cs typeface="Calibri" pitchFamily="34" charset="0"/>
              </a:rPr>
              <a:t>bardzo </a:t>
            </a:r>
            <a:r>
              <a:rPr lang="pl-PL" sz="2000" b="1" dirty="0">
                <a:solidFill>
                  <a:prstClr val="black">
                    <a:lumMod val="75000"/>
                    <a:lumOff val="25000"/>
                  </a:prstClr>
                </a:solidFill>
                <a:latin typeface="Calibri" pitchFamily="34" charset="0"/>
                <a:cs typeface="Calibri" pitchFamily="34" charset="0"/>
              </a:rPr>
              <a:t>niski poziom reklamacji &lt;0,05%,</a:t>
            </a:r>
          </a:p>
          <a:p>
            <a:pPr lvl="0"/>
            <a:endParaRPr lang="pl-PL" sz="2000" b="1" dirty="0" smtClean="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smtClean="0">
                <a:solidFill>
                  <a:prstClr val="black">
                    <a:lumMod val="75000"/>
                    <a:lumOff val="25000"/>
                  </a:prstClr>
                </a:solidFill>
                <a:latin typeface="Calibri" pitchFamily="34" charset="0"/>
                <a:cs typeface="Calibri" pitchFamily="34" charset="0"/>
              </a:rPr>
              <a:t>korzystny  </a:t>
            </a:r>
            <a:r>
              <a:rPr lang="pl-PL" sz="2000" b="1" dirty="0">
                <a:solidFill>
                  <a:prstClr val="black">
                    <a:lumMod val="75000"/>
                    <a:lumOff val="25000"/>
                  </a:prstClr>
                </a:solidFill>
                <a:latin typeface="Calibri" pitchFamily="34" charset="0"/>
                <a:cs typeface="Calibri" pitchFamily="34" charset="0"/>
              </a:rPr>
              <a:t>stosunek ceny do jakości</a:t>
            </a:r>
            <a:r>
              <a:rPr lang="pl-PL" sz="2000" b="1" dirty="0" smtClean="0">
                <a:solidFill>
                  <a:prstClr val="black">
                    <a:lumMod val="75000"/>
                    <a:lumOff val="25000"/>
                  </a:prstClr>
                </a:solidFill>
                <a:latin typeface="Calibri" pitchFamily="34" charset="0"/>
                <a:cs typeface="Calibri" pitchFamily="34" charset="0"/>
              </a:rPr>
              <a:t>,</a:t>
            </a:r>
          </a:p>
          <a:p>
            <a:pPr marL="342900" lvl="0" indent="-342900">
              <a:buFont typeface="Wingdings" panose="05000000000000000000" pitchFamily="2" charset="2"/>
              <a:buChar char="Ø"/>
            </a:pPr>
            <a:endParaRPr lang="pl-PL" sz="2000" b="1" dirty="0" smtClean="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smtClean="0">
                <a:solidFill>
                  <a:prstClr val="black">
                    <a:lumMod val="75000"/>
                    <a:lumOff val="25000"/>
                  </a:prstClr>
                </a:solidFill>
                <a:latin typeface="Calibri" pitchFamily="34" charset="0"/>
                <a:cs typeface="Calibri" pitchFamily="34" charset="0"/>
              </a:rPr>
              <a:t>innowacyjny </a:t>
            </a:r>
            <a:r>
              <a:rPr lang="pl-PL" sz="2000" b="1" dirty="0">
                <a:solidFill>
                  <a:prstClr val="black">
                    <a:lumMod val="75000"/>
                    <a:lumOff val="25000"/>
                  </a:prstClr>
                </a:solidFill>
                <a:latin typeface="Calibri" pitchFamily="34" charset="0"/>
                <a:cs typeface="Calibri" pitchFamily="34" charset="0"/>
              </a:rPr>
              <a:t>system wentylacyjny oraz system drenażowy,</a:t>
            </a:r>
          </a:p>
          <a:p>
            <a:pPr marL="342900" lvl="0" indent="-342900">
              <a:buFont typeface="Wingdings" panose="05000000000000000000" pitchFamily="2" charset="2"/>
              <a:buChar char="Ø"/>
            </a:pPr>
            <a:endParaRPr lang="pl-PL" sz="2000" b="1" dirty="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a:solidFill>
                  <a:prstClr val="black">
                    <a:lumMod val="75000"/>
                    <a:lumOff val="25000"/>
                  </a:prstClr>
                </a:solidFill>
                <a:latin typeface="Calibri" pitchFamily="34" charset="0"/>
                <a:cs typeface="Calibri" pitchFamily="34" charset="0"/>
              </a:rPr>
              <a:t>certyfikat Solar </a:t>
            </a:r>
            <a:r>
              <a:rPr lang="pl-PL" sz="2000" b="1" dirty="0" err="1">
                <a:solidFill>
                  <a:prstClr val="black">
                    <a:lumMod val="75000"/>
                    <a:lumOff val="25000"/>
                  </a:prstClr>
                </a:solidFill>
                <a:latin typeface="Calibri" pitchFamily="34" charset="0"/>
                <a:cs typeface="Calibri" pitchFamily="34" charset="0"/>
              </a:rPr>
              <a:t>Keymark</a:t>
            </a:r>
            <a:r>
              <a:rPr lang="pl-PL" sz="2000" b="1" dirty="0">
                <a:solidFill>
                  <a:prstClr val="black">
                    <a:lumMod val="75000"/>
                    <a:lumOff val="25000"/>
                  </a:prstClr>
                </a:solidFill>
                <a:latin typeface="Calibri" pitchFamily="34" charset="0"/>
                <a:cs typeface="Calibri" pitchFamily="34" charset="0"/>
              </a:rPr>
              <a:t>,</a:t>
            </a:r>
          </a:p>
          <a:p>
            <a:pPr marL="342900" lvl="0" indent="-342900">
              <a:buFont typeface="Wingdings" panose="05000000000000000000" pitchFamily="2" charset="2"/>
              <a:buChar char="Ø"/>
            </a:pPr>
            <a:endParaRPr lang="pl-PL" sz="2000" b="1" dirty="0">
              <a:solidFill>
                <a:prstClr val="black">
                  <a:lumMod val="75000"/>
                  <a:lumOff val="25000"/>
                </a:prstClr>
              </a:solidFill>
              <a:latin typeface="Calibri" pitchFamily="34" charset="0"/>
              <a:cs typeface="Calibri" pitchFamily="34" charset="0"/>
            </a:endParaRPr>
          </a:p>
          <a:p>
            <a:pPr marL="342900" lvl="0" indent="-342900">
              <a:buFont typeface="Wingdings" panose="05000000000000000000" pitchFamily="2" charset="2"/>
              <a:buChar char="Ø"/>
            </a:pPr>
            <a:r>
              <a:rPr lang="pl-PL" sz="2000" b="1" dirty="0">
                <a:solidFill>
                  <a:prstClr val="black">
                    <a:lumMod val="75000"/>
                    <a:lumOff val="25000"/>
                  </a:prstClr>
                </a:solidFill>
                <a:latin typeface="Calibri" pitchFamily="34" charset="0"/>
                <a:cs typeface="Calibri" pitchFamily="34" charset="0"/>
              </a:rPr>
              <a:t>bezpieczny montaż – mocowanie śrubą w rowku z tyłu kolektora jest wytrzymałe na napór siły wiatru oraz obciążenie śniegiem. </a:t>
            </a:r>
          </a:p>
        </p:txBody>
      </p:sp>
      <p:sp>
        <p:nvSpPr>
          <p:cNvPr id="7" name="Tytuł 1"/>
          <p:cNvSpPr txBox="1">
            <a:spLocks/>
          </p:cNvSpPr>
          <p:nvPr/>
        </p:nvSpPr>
        <p:spPr>
          <a:xfrm>
            <a:off x="421201" y="725125"/>
            <a:ext cx="8283775" cy="634082"/>
          </a:xfrm>
          <a:prstGeom prst="rect">
            <a:avLst/>
          </a:prstGeom>
          <a:solidFill>
            <a:srgbClr val="EF3325"/>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Bef>
                <a:spcPts val="0"/>
              </a:spcBef>
            </a:pPr>
            <a:r>
              <a:rPr lang="pl-PL" sz="3600" b="1" dirty="0">
                <a:solidFill>
                  <a:schemeClr val="bg1"/>
                </a:solidFill>
                <a:latin typeface="Calibri Light" panose="020F0302020204030204" pitchFamily="34" charset="0"/>
                <a:ea typeface="+mn-ea"/>
                <a:cs typeface="+mn-cs"/>
              </a:rPr>
              <a:t>Zalety </a:t>
            </a:r>
            <a:r>
              <a:rPr lang="pl-PL" sz="3600" b="1" dirty="0" smtClean="0">
                <a:solidFill>
                  <a:schemeClr val="bg1"/>
                </a:solidFill>
                <a:latin typeface="Calibri Light" panose="020F0302020204030204" pitchFamily="34" charset="0"/>
                <a:ea typeface="+mn-ea"/>
                <a:cs typeface="+mn-cs"/>
              </a:rPr>
              <a:t>kolektorów ENSOL</a:t>
            </a:r>
            <a:endParaRPr lang="en-US" sz="3600" b="1" dirty="0">
              <a:solidFill>
                <a:schemeClr val="bg1"/>
              </a:solidFill>
              <a:latin typeface="Calibri Light" panose="020F0302020204030204" pitchFamily="34" charset="0"/>
              <a:ea typeface="+mn-ea"/>
              <a:cs typeface="+mn-cs"/>
            </a:endParaRPr>
          </a:p>
        </p:txBody>
      </p:sp>
    </p:spTree>
    <p:extLst>
      <p:ext uri="{BB962C8B-B14F-4D97-AF65-F5344CB8AC3E}">
        <p14:creationId xmlns:p14="http://schemas.microsoft.com/office/powerpoint/2010/main" val="222981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grpId="0"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500"/>
                            </p:stCondLst>
                            <p:childTnLst>
                              <p:par>
                                <p:cTn id="19" presetID="42" presetClass="entr" presetSubtype="0" fill="hold" nodeType="afterEffect">
                                  <p:stCondLst>
                                    <p:cond delay="25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750"/>
                            </p:stCondLst>
                            <p:childTnLst>
                              <p:par>
                                <p:cTn id="25" presetID="42" presetClass="entr" presetSubtype="0" fill="hold" nodeType="afterEffect">
                                  <p:stCondLst>
                                    <p:cond delay="25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42" presetClass="entr" presetSubtype="0" fill="hold" nodeType="afterEffect">
                                  <p:stCondLst>
                                    <p:cond delay="25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6250"/>
                            </p:stCondLst>
                            <p:childTnLst>
                              <p:par>
                                <p:cTn id="37" presetID="42" presetClass="entr" presetSubtype="0" fill="hold" nodeType="afterEffect">
                                  <p:stCondLst>
                                    <p:cond delay="25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2" fill="hold">
                            <p:stCondLst>
                              <p:cond delay="7500"/>
                            </p:stCondLst>
                            <p:childTnLst>
                              <p:par>
                                <p:cTn id="43" presetID="42" presetClass="entr" presetSubtype="0" fill="hold" nodeType="afterEffect">
                                  <p:stCondLst>
                                    <p:cond delay="25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1000"/>
                                        <p:tgtEl>
                                          <p:spTgt spid="6">
                                            <p:txEl>
                                              <p:pRg st="6" end="6"/>
                                            </p:txEl>
                                          </p:spTgt>
                                        </p:tgtEl>
                                      </p:cBhvr>
                                    </p:animEffect>
                                    <p:anim calcmode="lin" valueType="num">
                                      <p:cBhvr>
                                        <p:cTn id="4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8" fill="hold">
                            <p:stCondLst>
                              <p:cond delay="8750"/>
                            </p:stCondLst>
                            <p:childTnLst>
                              <p:par>
                                <p:cTn id="49" presetID="42" presetClass="entr" presetSubtype="0" fill="hold" nodeType="afterEffect">
                                  <p:stCondLst>
                                    <p:cond delay="25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1000"/>
                                        <p:tgtEl>
                                          <p:spTgt spid="6">
                                            <p:txEl>
                                              <p:pRg st="8" end="8"/>
                                            </p:txEl>
                                          </p:spTgt>
                                        </p:tgtEl>
                                      </p:cBhvr>
                                    </p:animEffect>
                                    <p:anim calcmode="lin" valueType="num">
                                      <p:cBhvr>
                                        <p:cTn id="5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54" fill="hold">
                            <p:stCondLst>
                              <p:cond delay="10000"/>
                            </p:stCondLst>
                            <p:childTnLst>
                              <p:par>
                                <p:cTn id="55" presetID="42" presetClass="entr" presetSubtype="0" fill="hold" nodeType="afterEffect">
                                  <p:stCondLst>
                                    <p:cond delay="25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1000"/>
                                        <p:tgtEl>
                                          <p:spTgt spid="6">
                                            <p:txEl>
                                              <p:pRg st="10" end="10"/>
                                            </p:txEl>
                                          </p:spTgt>
                                        </p:tgtEl>
                                      </p:cBhvr>
                                    </p:animEffect>
                                    <p:anim calcmode="lin" valueType="num">
                                      <p:cBhvr>
                                        <p:cTn id="5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60" fill="hold">
                            <p:stCondLst>
                              <p:cond delay="11250"/>
                            </p:stCondLst>
                            <p:childTnLst>
                              <p:par>
                                <p:cTn id="61" presetID="42" presetClass="entr" presetSubtype="0" fill="hold" nodeType="afterEffect">
                                  <p:stCondLst>
                                    <p:cond delay="250"/>
                                  </p:stCondLst>
                                  <p:childTnLst>
                                    <p:set>
                                      <p:cBhvr>
                                        <p:cTn id="62" dur="1" fill="hold">
                                          <p:stCondLst>
                                            <p:cond delay="0"/>
                                          </p:stCondLst>
                                        </p:cTn>
                                        <p:tgtEl>
                                          <p:spTgt spid="6">
                                            <p:txEl>
                                              <p:pRg st="12" end="12"/>
                                            </p:txEl>
                                          </p:spTgt>
                                        </p:tgtEl>
                                        <p:attrNameLst>
                                          <p:attrName>style.visibility</p:attrName>
                                        </p:attrNameLst>
                                      </p:cBhvr>
                                      <p:to>
                                        <p:strVal val="visible"/>
                                      </p:to>
                                    </p:set>
                                    <p:animEffect transition="in" filter="fade">
                                      <p:cBhvr>
                                        <p:cTn id="63" dur="1000"/>
                                        <p:tgtEl>
                                          <p:spTgt spid="6">
                                            <p:txEl>
                                              <p:pRg st="12" end="12"/>
                                            </p:txEl>
                                          </p:spTgt>
                                        </p:tgtEl>
                                      </p:cBhvr>
                                    </p:animEffect>
                                    <p:anim calcmode="lin" valueType="num">
                                      <p:cBhvr>
                                        <p:cTn id="64"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24962" y="0"/>
            <a:ext cx="9144000" cy="7505271"/>
          </a:xfrm>
          <a:prstGeom prst="rect">
            <a:avLst/>
          </a:prstGeom>
        </p:spPr>
      </p:pic>
      <p:sp>
        <p:nvSpPr>
          <p:cNvPr id="7" name="Tytuł 1"/>
          <p:cNvSpPr txBox="1">
            <a:spLocks/>
          </p:cNvSpPr>
          <p:nvPr/>
        </p:nvSpPr>
        <p:spPr>
          <a:xfrm>
            <a:off x="482162" y="345870"/>
            <a:ext cx="8229600" cy="596425"/>
          </a:xfrm>
          <a:prstGeom prst="rect">
            <a:avLst/>
          </a:prstGeom>
          <a:solidFill>
            <a:srgbClr val="EF3325"/>
          </a:soli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smtClean="0">
                <a:solidFill>
                  <a:schemeClr val="bg1"/>
                </a:solidFill>
              </a:rPr>
              <a:t>Elementy zestawu solarnego wraz z rurą karbowaną </a:t>
            </a:r>
            <a:endParaRPr lang="pl-PL" sz="3500" b="1" dirty="0">
              <a:solidFill>
                <a:schemeClr val="bg1"/>
              </a:solidFill>
            </a:endParaRPr>
          </a:p>
        </p:txBody>
      </p:sp>
      <p:pic>
        <p:nvPicPr>
          <p:cNvPr id="2" name="Obraz 1"/>
          <p:cNvPicPr>
            <a:picLocks noChangeAspect="1"/>
          </p:cNvPicPr>
          <p:nvPr/>
        </p:nvPicPr>
        <p:blipFill>
          <a:blip r:embed="rId4"/>
          <a:stretch>
            <a:fillRect/>
          </a:stretch>
        </p:blipFill>
        <p:spPr>
          <a:xfrm>
            <a:off x="634218" y="1018342"/>
            <a:ext cx="8077544" cy="5484058"/>
          </a:xfrm>
          <a:prstGeom prst="rect">
            <a:avLst/>
          </a:prstGeom>
        </p:spPr>
      </p:pic>
      <p:pic>
        <p:nvPicPr>
          <p:cNvPr id="3" name="Obraz 2"/>
          <p:cNvPicPr>
            <a:picLocks noChangeAspect="1"/>
          </p:cNvPicPr>
          <p:nvPr/>
        </p:nvPicPr>
        <p:blipFill>
          <a:blip r:embed="rId5"/>
          <a:stretch>
            <a:fillRect/>
          </a:stretch>
        </p:blipFill>
        <p:spPr>
          <a:xfrm>
            <a:off x="4287520" y="5059679"/>
            <a:ext cx="4424242" cy="2303351"/>
          </a:xfrm>
          <a:prstGeom prst="rect">
            <a:avLst/>
          </a:prstGeom>
        </p:spPr>
      </p:pic>
    </p:spTree>
    <p:extLst>
      <p:ext uri="{BB962C8B-B14F-4D97-AF65-F5344CB8AC3E}">
        <p14:creationId xmlns:p14="http://schemas.microsoft.com/office/powerpoint/2010/main" val="335274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31" presetClass="entr" presetSubtype="0"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142240"/>
            <a:ext cx="9144000" cy="6858000"/>
          </a:xfrm>
          <a:prstGeom prst="rect">
            <a:avLst/>
          </a:prstGeom>
        </p:spPr>
      </p:pic>
      <p:sp>
        <p:nvSpPr>
          <p:cNvPr id="3" name="Tytuł 2"/>
          <p:cNvSpPr>
            <a:spLocks noGrp="1"/>
          </p:cNvSpPr>
          <p:nvPr>
            <p:ph type="title"/>
          </p:nvPr>
        </p:nvSpPr>
        <p:spPr>
          <a:xfrm>
            <a:off x="457199" y="182880"/>
            <a:ext cx="8229600" cy="589280"/>
          </a:xfrm>
          <a:solidFill>
            <a:srgbClr val="FF0000"/>
          </a:solidFill>
        </p:spPr>
        <p:txBody>
          <a:bodyPr/>
          <a:lstStyle/>
          <a:p>
            <a:r>
              <a:rPr lang="pl-PL" sz="3500" dirty="0" smtClean="0">
                <a:solidFill>
                  <a:schemeClr val="bg1"/>
                </a:solidFill>
              </a:rPr>
              <a:t>Zbiorniki STALMET</a:t>
            </a:r>
            <a:endParaRPr lang="pl-PL" sz="3500" dirty="0">
              <a:solidFill>
                <a:schemeClr val="bg1"/>
              </a:solidFill>
            </a:endParaRPr>
          </a:p>
        </p:txBody>
      </p:sp>
      <p:pic>
        <p:nvPicPr>
          <p:cNvPr id="6" name="Symbol zastępczy zawartości 5"/>
          <p:cNvPicPr>
            <a:picLocks noGrp="1" noChangeAspect="1"/>
          </p:cNvPicPr>
          <p:nvPr>
            <p:ph idx="1"/>
          </p:nvPr>
        </p:nvPicPr>
        <p:blipFill>
          <a:blip r:embed="rId3"/>
          <a:stretch>
            <a:fillRect/>
          </a:stretch>
        </p:blipFill>
        <p:spPr>
          <a:xfrm>
            <a:off x="457199" y="772160"/>
            <a:ext cx="8229600" cy="5181600"/>
          </a:xfrm>
          <a:prstGeom prst="rect">
            <a:avLst/>
          </a:prstGeom>
        </p:spPr>
      </p:pic>
    </p:spTree>
    <p:extLst>
      <p:ext uri="{BB962C8B-B14F-4D97-AF65-F5344CB8AC3E}">
        <p14:creationId xmlns:p14="http://schemas.microsoft.com/office/powerpoint/2010/main" val="20152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75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693222" y="1655860"/>
            <a:ext cx="1591875" cy="1683360"/>
          </a:xfrm>
          <a:prstGeom prst="rect">
            <a:avLst/>
          </a:prstGeom>
          <a:solidFill>
            <a:schemeClr val="bg1">
              <a:alpha val="50000"/>
            </a:schemeClr>
          </a:solidFill>
        </p:spPr>
      </p:pic>
      <p:pic>
        <p:nvPicPr>
          <p:cNvPr id="5" name="Obraz 4"/>
          <p:cNvPicPr>
            <a:picLocks noChangeAspect="1"/>
          </p:cNvPicPr>
          <p:nvPr/>
        </p:nvPicPr>
        <p:blipFill>
          <a:blip r:embed="rId3"/>
          <a:stretch>
            <a:fillRect/>
          </a:stretch>
        </p:blipFill>
        <p:spPr>
          <a:xfrm>
            <a:off x="2810745" y="1655861"/>
            <a:ext cx="1535911" cy="1683359"/>
          </a:xfrm>
          <a:prstGeom prst="rect">
            <a:avLst/>
          </a:prstGeom>
        </p:spPr>
      </p:pic>
      <p:pic>
        <p:nvPicPr>
          <p:cNvPr id="6" name="Obraz 5"/>
          <p:cNvPicPr>
            <a:picLocks noChangeAspect="1"/>
          </p:cNvPicPr>
          <p:nvPr/>
        </p:nvPicPr>
        <p:blipFill>
          <a:blip r:embed="rId4"/>
          <a:stretch>
            <a:fillRect/>
          </a:stretch>
        </p:blipFill>
        <p:spPr>
          <a:xfrm>
            <a:off x="2810745" y="3902377"/>
            <a:ext cx="1700177" cy="1897519"/>
          </a:xfrm>
          <a:prstGeom prst="rect">
            <a:avLst/>
          </a:prstGeom>
        </p:spPr>
      </p:pic>
      <p:pic>
        <p:nvPicPr>
          <p:cNvPr id="7" name="Obraz 6"/>
          <p:cNvPicPr>
            <a:picLocks noChangeAspect="1"/>
          </p:cNvPicPr>
          <p:nvPr/>
        </p:nvPicPr>
        <p:blipFill>
          <a:blip r:embed="rId5"/>
          <a:stretch>
            <a:fillRect/>
          </a:stretch>
        </p:blipFill>
        <p:spPr>
          <a:xfrm>
            <a:off x="4853770" y="1655860"/>
            <a:ext cx="1691764" cy="1683359"/>
          </a:xfrm>
          <a:prstGeom prst="rect">
            <a:avLst/>
          </a:prstGeom>
        </p:spPr>
      </p:pic>
      <p:pic>
        <p:nvPicPr>
          <p:cNvPr id="8" name="Obraz 7"/>
          <p:cNvPicPr>
            <a:picLocks noChangeAspect="1"/>
          </p:cNvPicPr>
          <p:nvPr/>
        </p:nvPicPr>
        <p:blipFill>
          <a:blip r:embed="rId6"/>
          <a:stretch>
            <a:fillRect/>
          </a:stretch>
        </p:blipFill>
        <p:spPr>
          <a:xfrm flipH="1">
            <a:off x="7052648" y="1655859"/>
            <a:ext cx="1653158" cy="1683359"/>
          </a:xfrm>
          <a:prstGeom prst="rect">
            <a:avLst/>
          </a:prstGeom>
        </p:spPr>
      </p:pic>
      <p:pic>
        <p:nvPicPr>
          <p:cNvPr id="9" name="Obraz 8"/>
          <p:cNvPicPr>
            <a:picLocks noChangeAspect="1"/>
          </p:cNvPicPr>
          <p:nvPr/>
        </p:nvPicPr>
        <p:blipFill>
          <a:blip r:embed="rId7"/>
          <a:stretch>
            <a:fillRect/>
          </a:stretch>
        </p:blipFill>
        <p:spPr>
          <a:xfrm>
            <a:off x="745094" y="3902377"/>
            <a:ext cx="1481456" cy="1816765"/>
          </a:xfrm>
          <a:prstGeom prst="rect">
            <a:avLst/>
          </a:prstGeom>
        </p:spPr>
      </p:pic>
      <p:sp>
        <p:nvSpPr>
          <p:cNvPr id="10" name="pole tekstowe 9"/>
          <p:cNvSpPr txBox="1"/>
          <p:nvPr/>
        </p:nvSpPr>
        <p:spPr>
          <a:xfrm>
            <a:off x="386080" y="367473"/>
            <a:ext cx="8615680" cy="523220"/>
          </a:xfrm>
          <a:prstGeom prst="rect">
            <a:avLst/>
          </a:prstGeom>
          <a:solidFill>
            <a:srgbClr val="FF0000"/>
          </a:solidFill>
        </p:spPr>
        <p:txBody>
          <a:bodyPr wrap="square" rtlCol="0">
            <a:spAutoFit/>
          </a:bodyPr>
          <a:lstStyle/>
          <a:p>
            <a:pPr algn="ctr"/>
            <a:r>
              <a:rPr lang="pl-PL" sz="2800" dirty="0">
                <a:solidFill>
                  <a:schemeClr val="bg1"/>
                </a:solidFill>
              </a:rPr>
              <a:t>Lokalizacje inwestycji realizowanych ostatnio przez SANITO</a:t>
            </a:r>
          </a:p>
        </p:txBody>
      </p:sp>
      <p:pic>
        <p:nvPicPr>
          <p:cNvPr id="12" name="Obraz 11"/>
          <p:cNvPicPr>
            <a:picLocks noChangeAspect="1"/>
          </p:cNvPicPr>
          <p:nvPr/>
        </p:nvPicPr>
        <p:blipFill>
          <a:blip r:embed="rId8"/>
          <a:stretch>
            <a:fillRect/>
          </a:stretch>
        </p:blipFill>
        <p:spPr>
          <a:xfrm>
            <a:off x="4957579" y="3885125"/>
            <a:ext cx="1691764" cy="1914770"/>
          </a:xfrm>
          <a:prstGeom prst="rect">
            <a:avLst/>
          </a:prstGeom>
        </p:spPr>
      </p:pic>
      <p:pic>
        <p:nvPicPr>
          <p:cNvPr id="13" name="Obraz 12"/>
          <p:cNvPicPr>
            <a:picLocks noChangeAspect="1"/>
          </p:cNvPicPr>
          <p:nvPr/>
        </p:nvPicPr>
        <p:blipFill>
          <a:blip r:embed="rId9"/>
          <a:stretch>
            <a:fillRect/>
          </a:stretch>
        </p:blipFill>
        <p:spPr>
          <a:xfrm>
            <a:off x="7052648" y="3902377"/>
            <a:ext cx="1653158" cy="1950727"/>
          </a:xfrm>
          <a:prstGeom prst="rect">
            <a:avLst/>
          </a:prstGeom>
        </p:spPr>
      </p:pic>
      <p:sp>
        <p:nvSpPr>
          <p:cNvPr id="14" name="pole tekstowe 13"/>
          <p:cNvSpPr txBox="1"/>
          <p:nvPr/>
        </p:nvSpPr>
        <p:spPr>
          <a:xfrm>
            <a:off x="693222" y="1173460"/>
            <a:ext cx="1533327" cy="369332"/>
          </a:xfrm>
          <a:prstGeom prst="rect">
            <a:avLst/>
          </a:prstGeom>
          <a:noFill/>
        </p:spPr>
        <p:txBody>
          <a:bodyPr wrap="square" rtlCol="0">
            <a:spAutoFit/>
          </a:bodyPr>
          <a:lstStyle/>
          <a:p>
            <a:pPr algn="ctr"/>
            <a:r>
              <a:rPr lang="pl-PL" dirty="0" smtClean="0"/>
              <a:t>BOĆKI</a:t>
            </a:r>
            <a:endParaRPr lang="pl-PL" dirty="0"/>
          </a:p>
        </p:txBody>
      </p:sp>
      <p:sp>
        <p:nvSpPr>
          <p:cNvPr id="15" name="pole tekstowe 14"/>
          <p:cNvSpPr txBox="1"/>
          <p:nvPr/>
        </p:nvSpPr>
        <p:spPr>
          <a:xfrm>
            <a:off x="2892877" y="1173460"/>
            <a:ext cx="1453779" cy="369332"/>
          </a:xfrm>
          <a:prstGeom prst="rect">
            <a:avLst/>
          </a:prstGeom>
          <a:noFill/>
        </p:spPr>
        <p:txBody>
          <a:bodyPr wrap="square" rtlCol="0">
            <a:spAutoFit/>
          </a:bodyPr>
          <a:lstStyle/>
          <a:p>
            <a:pPr algn="ctr"/>
            <a:r>
              <a:rPr lang="pl-PL" dirty="0" smtClean="0"/>
              <a:t>OBSZA</a:t>
            </a:r>
            <a:endParaRPr lang="pl-PL" dirty="0"/>
          </a:p>
        </p:txBody>
      </p:sp>
      <p:sp>
        <p:nvSpPr>
          <p:cNvPr id="16" name="pole tekstowe 15"/>
          <p:cNvSpPr txBox="1"/>
          <p:nvPr/>
        </p:nvSpPr>
        <p:spPr>
          <a:xfrm>
            <a:off x="4957579" y="1173460"/>
            <a:ext cx="1551147" cy="369332"/>
          </a:xfrm>
          <a:prstGeom prst="rect">
            <a:avLst/>
          </a:prstGeom>
          <a:noFill/>
        </p:spPr>
        <p:txBody>
          <a:bodyPr wrap="square" rtlCol="0">
            <a:spAutoFit/>
          </a:bodyPr>
          <a:lstStyle/>
          <a:p>
            <a:pPr algn="ctr"/>
            <a:r>
              <a:rPr lang="pl-PL" dirty="0" smtClean="0"/>
              <a:t>JANÓW LUB.</a:t>
            </a:r>
            <a:endParaRPr lang="pl-PL" dirty="0"/>
          </a:p>
        </p:txBody>
      </p:sp>
      <p:sp>
        <p:nvSpPr>
          <p:cNvPr id="17" name="pole tekstowe 16"/>
          <p:cNvSpPr txBox="1"/>
          <p:nvPr/>
        </p:nvSpPr>
        <p:spPr>
          <a:xfrm>
            <a:off x="7073821" y="1173460"/>
            <a:ext cx="1457698" cy="369332"/>
          </a:xfrm>
          <a:prstGeom prst="rect">
            <a:avLst/>
          </a:prstGeom>
          <a:noFill/>
        </p:spPr>
        <p:txBody>
          <a:bodyPr wrap="square" rtlCol="0">
            <a:spAutoFit/>
          </a:bodyPr>
          <a:lstStyle/>
          <a:p>
            <a:r>
              <a:rPr lang="pl-PL" dirty="0" smtClean="0"/>
              <a:t>TARNOGRÓD</a:t>
            </a:r>
            <a:endParaRPr lang="pl-PL" dirty="0"/>
          </a:p>
        </p:txBody>
      </p:sp>
      <p:sp>
        <p:nvSpPr>
          <p:cNvPr id="18" name="pole tekstowe 17"/>
          <p:cNvSpPr txBox="1"/>
          <p:nvPr/>
        </p:nvSpPr>
        <p:spPr>
          <a:xfrm>
            <a:off x="693221" y="3371334"/>
            <a:ext cx="1533327" cy="369332"/>
          </a:xfrm>
          <a:prstGeom prst="rect">
            <a:avLst/>
          </a:prstGeom>
          <a:noFill/>
        </p:spPr>
        <p:txBody>
          <a:bodyPr wrap="square" rtlCol="0">
            <a:spAutoFit/>
          </a:bodyPr>
          <a:lstStyle/>
          <a:p>
            <a:pPr algn="ctr"/>
            <a:r>
              <a:rPr lang="pl-PL" dirty="0" smtClean="0"/>
              <a:t>KORYCIN</a:t>
            </a:r>
            <a:endParaRPr lang="pl-PL" dirty="0"/>
          </a:p>
        </p:txBody>
      </p:sp>
      <p:sp>
        <p:nvSpPr>
          <p:cNvPr id="19" name="pole tekstowe 18"/>
          <p:cNvSpPr txBox="1"/>
          <p:nvPr/>
        </p:nvSpPr>
        <p:spPr>
          <a:xfrm>
            <a:off x="2694167" y="3371334"/>
            <a:ext cx="1769065" cy="369332"/>
          </a:xfrm>
          <a:prstGeom prst="rect">
            <a:avLst/>
          </a:prstGeom>
          <a:noFill/>
        </p:spPr>
        <p:txBody>
          <a:bodyPr wrap="square" rtlCol="0">
            <a:spAutoFit/>
          </a:bodyPr>
          <a:lstStyle/>
          <a:p>
            <a:pPr algn="ctr"/>
            <a:r>
              <a:rPr lang="pl-PL" dirty="0" smtClean="0"/>
              <a:t>PIASKI</a:t>
            </a:r>
            <a:endParaRPr lang="pl-PL" dirty="0"/>
          </a:p>
        </p:txBody>
      </p:sp>
      <p:sp>
        <p:nvSpPr>
          <p:cNvPr id="20" name="pole tekstowe 19"/>
          <p:cNvSpPr txBox="1"/>
          <p:nvPr/>
        </p:nvSpPr>
        <p:spPr>
          <a:xfrm>
            <a:off x="4930851" y="3411312"/>
            <a:ext cx="1691764" cy="369332"/>
          </a:xfrm>
          <a:prstGeom prst="rect">
            <a:avLst/>
          </a:prstGeom>
          <a:noFill/>
        </p:spPr>
        <p:txBody>
          <a:bodyPr wrap="square" rtlCol="0">
            <a:spAutoFit/>
          </a:bodyPr>
          <a:lstStyle/>
          <a:p>
            <a:pPr algn="ctr"/>
            <a:r>
              <a:rPr lang="pl-PL" dirty="0" smtClean="0"/>
              <a:t>AUGUSTÓW</a:t>
            </a:r>
            <a:endParaRPr lang="pl-PL" dirty="0"/>
          </a:p>
        </p:txBody>
      </p:sp>
      <p:sp>
        <p:nvSpPr>
          <p:cNvPr id="21" name="pole tekstowe 20"/>
          <p:cNvSpPr txBox="1"/>
          <p:nvPr/>
        </p:nvSpPr>
        <p:spPr>
          <a:xfrm>
            <a:off x="7073821" y="3449650"/>
            <a:ext cx="1643039" cy="369332"/>
          </a:xfrm>
          <a:prstGeom prst="rect">
            <a:avLst/>
          </a:prstGeom>
          <a:noFill/>
        </p:spPr>
        <p:txBody>
          <a:bodyPr wrap="square" rtlCol="0">
            <a:spAutoFit/>
          </a:bodyPr>
          <a:lstStyle/>
          <a:p>
            <a:pPr algn="ctr"/>
            <a:r>
              <a:rPr lang="pl-PL" dirty="0" smtClean="0"/>
              <a:t>SULEJÓWEK</a:t>
            </a:r>
            <a:endParaRPr lang="pl-PL" dirty="0"/>
          </a:p>
        </p:txBody>
      </p:sp>
    </p:spTree>
    <p:extLst>
      <p:ext uri="{BB962C8B-B14F-4D97-AF65-F5344CB8AC3E}">
        <p14:creationId xmlns:p14="http://schemas.microsoft.com/office/powerpoint/2010/main" val="1750796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childTnLst>
                          </p:cTn>
                        </p:par>
                        <p:par>
                          <p:cTn id="53" fill="hold">
                            <p:stCondLst>
                              <p:cond delay="7000"/>
                            </p:stCondLst>
                            <p:childTnLst>
                              <p:par>
                                <p:cTn id="54" presetID="31"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par>
                          <p:cTn id="60" fill="hold">
                            <p:stCondLst>
                              <p:cond delay="8000"/>
                            </p:stCondLst>
                            <p:childTnLst>
                              <p:par>
                                <p:cTn id="61" presetID="31"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childTnLst>
                          </p:cTn>
                        </p:par>
                        <p:par>
                          <p:cTn id="67" fill="hold">
                            <p:stCondLst>
                              <p:cond delay="9000"/>
                            </p:stCondLst>
                            <p:childTnLst>
                              <p:par>
                                <p:cTn id="68" presetID="42"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par>
                          <p:cTn id="73" fill="hold">
                            <p:stCondLst>
                              <p:cond delay="10000"/>
                            </p:stCondLst>
                            <p:childTnLst>
                              <p:par>
                                <p:cTn id="74" presetID="42"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1000"/>
                                        <p:tgtEl>
                                          <p:spTgt spid="15"/>
                                        </p:tgtEl>
                                      </p:cBhvr>
                                    </p:animEffect>
                                    <p:anim calcmode="lin" valueType="num">
                                      <p:cBhvr>
                                        <p:cTn id="77" dur="1000" fill="hold"/>
                                        <p:tgtEl>
                                          <p:spTgt spid="15"/>
                                        </p:tgtEl>
                                        <p:attrNameLst>
                                          <p:attrName>ppt_x</p:attrName>
                                        </p:attrNameLst>
                                      </p:cBhvr>
                                      <p:tavLst>
                                        <p:tav tm="0">
                                          <p:val>
                                            <p:strVal val="#ppt_x"/>
                                          </p:val>
                                        </p:tav>
                                        <p:tav tm="100000">
                                          <p:val>
                                            <p:strVal val="#ppt_x"/>
                                          </p:val>
                                        </p:tav>
                                      </p:tavLst>
                                    </p:anim>
                                    <p:anim calcmode="lin" valueType="num">
                                      <p:cBhvr>
                                        <p:cTn id="78" dur="1000" fill="hold"/>
                                        <p:tgtEl>
                                          <p:spTgt spid="15"/>
                                        </p:tgtEl>
                                        <p:attrNameLst>
                                          <p:attrName>ppt_y</p:attrName>
                                        </p:attrNameLst>
                                      </p:cBhvr>
                                      <p:tavLst>
                                        <p:tav tm="0">
                                          <p:val>
                                            <p:strVal val="#ppt_y+.1"/>
                                          </p:val>
                                        </p:tav>
                                        <p:tav tm="100000">
                                          <p:val>
                                            <p:strVal val="#ppt_y"/>
                                          </p:val>
                                        </p:tav>
                                      </p:tavLst>
                                    </p:anim>
                                  </p:childTnLst>
                                </p:cTn>
                              </p:par>
                            </p:childTnLst>
                          </p:cTn>
                        </p:par>
                        <p:par>
                          <p:cTn id="79" fill="hold">
                            <p:stCondLst>
                              <p:cond delay="11000"/>
                            </p:stCondLst>
                            <p:childTnLst>
                              <p:par>
                                <p:cTn id="80" presetID="42" presetClass="entr" presetSubtype="0"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childTnLst>
                          </p:cTn>
                        </p:par>
                        <p:par>
                          <p:cTn id="85" fill="hold">
                            <p:stCondLst>
                              <p:cond delay="12000"/>
                            </p:stCondLst>
                            <p:childTnLst>
                              <p:par>
                                <p:cTn id="86" presetID="42"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par>
                          <p:cTn id="91" fill="hold">
                            <p:stCondLst>
                              <p:cond delay="13000"/>
                            </p:stCondLst>
                            <p:childTnLst>
                              <p:par>
                                <p:cTn id="92" presetID="42" presetClass="entr" presetSubtype="0"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par>
                          <p:cTn id="97" fill="hold">
                            <p:stCondLst>
                              <p:cond delay="14000"/>
                            </p:stCondLst>
                            <p:childTnLst>
                              <p:par>
                                <p:cTn id="98" presetID="42" presetClass="entr" presetSubtype="0" fill="hold" grpId="0"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1000"/>
                                        <p:tgtEl>
                                          <p:spTgt spid="19"/>
                                        </p:tgtEl>
                                      </p:cBhvr>
                                    </p:animEffect>
                                    <p:anim calcmode="lin" valueType="num">
                                      <p:cBhvr>
                                        <p:cTn id="101" dur="1000" fill="hold"/>
                                        <p:tgtEl>
                                          <p:spTgt spid="19"/>
                                        </p:tgtEl>
                                        <p:attrNameLst>
                                          <p:attrName>ppt_x</p:attrName>
                                        </p:attrNameLst>
                                      </p:cBhvr>
                                      <p:tavLst>
                                        <p:tav tm="0">
                                          <p:val>
                                            <p:strVal val="#ppt_x"/>
                                          </p:val>
                                        </p:tav>
                                        <p:tav tm="100000">
                                          <p:val>
                                            <p:strVal val="#ppt_x"/>
                                          </p:val>
                                        </p:tav>
                                      </p:tavLst>
                                    </p:anim>
                                    <p:anim calcmode="lin" valueType="num">
                                      <p:cBhvr>
                                        <p:cTn id="102" dur="1000" fill="hold"/>
                                        <p:tgtEl>
                                          <p:spTgt spid="19"/>
                                        </p:tgtEl>
                                        <p:attrNameLst>
                                          <p:attrName>ppt_y</p:attrName>
                                        </p:attrNameLst>
                                      </p:cBhvr>
                                      <p:tavLst>
                                        <p:tav tm="0">
                                          <p:val>
                                            <p:strVal val="#ppt_y+.1"/>
                                          </p:val>
                                        </p:tav>
                                        <p:tav tm="100000">
                                          <p:val>
                                            <p:strVal val="#ppt_y"/>
                                          </p:val>
                                        </p:tav>
                                      </p:tavLst>
                                    </p:anim>
                                  </p:childTnLst>
                                </p:cTn>
                              </p:par>
                            </p:childTnLst>
                          </p:cTn>
                        </p:par>
                        <p:par>
                          <p:cTn id="103" fill="hold">
                            <p:stCondLst>
                              <p:cond delay="15000"/>
                            </p:stCondLst>
                            <p:childTnLst>
                              <p:par>
                                <p:cTn id="104" presetID="42" presetClass="entr" presetSubtype="0"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anim calcmode="lin" valueType="num">
                                      <p:cBhvr>
                                        <p:cTn id="107" dur="1000" fill="hold"/>
                                        <p:tgtEl>
                                          <p:spTgt spid="20"/>
                                        </p:tgtEl>
                                        <p:attrNameLst>
                                          <p:attrName>ppt_x</p:attrName>
                                        </p:attrNameLst>
                                      </p:cBhvr>
                                      <p:tavLst>
                                        <p:tav tm="0">
                                          <p:val>
                                            <p:strVal val="#ppt_x"/>
                                          </p:val>
                                        </p:tav>
                                        <p:tav tm="100000">
                                          <p:val>
                                            <p:strVal val="#ppt_x"/>
                                          </p:val>
                                        </p:tav>
                                      </p:tavLst>
                                    </p:anim>
                                    <p:anim calcmode="lin" valueType="num">
                                      <p:cBhvr>
                                        <p:cTn id="108" dur="1000" fill="hold"/>
                                        <p:tgtEl>
                                          <p:spTgt spid="20"/>
                                        </p:tgtEl>
                                        <p:attrNameLst>
                                          <p:attrName>ppt_y</p:attrName>
                                        </p:attrNameLst>
                                      </p:cBhvr>
                                      <p:tavLst>
                                        <p:tav tm="0">
                                          <p:val>
                                            <p:strVal val="#ppt_y+.1"/>
                                          </p:val>
                                        </p:tav>
                                        <p:tav tm="100000">
                                          <p:val>
                                            <p:strVal val="#ppt_y"/>
                                          </p:val>
                                        </p:tav>
                                      </p:tavLst>
                                    </p:anim>
                                  </p:childTnLst>
                                </p:cTn>
                              </p:par>
                            </p:childTnLst>
                          </p:cTn>
                        </p:par>
                        <p:par>
                          <p:cTn id="109" fill="hold">
                            <p:stCondLst>
                              <p:cond delay="16000"/>
                            </p:stCondLst>
                            <p:childTnLst>
                              <p:par>
                                <p:cTn id="110" presetID="42" presetClass="entr" presetSubtype="0" fill="hold" grpId="0" nodeType="after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1000"/>
                                        <p:tgtEl>
                                          <p:spTgt spid="21"/>
                                        </p:tgtEl>
                                      </p:cBhvr>
                                    </p:animEffect>
                                    <p:anim calcmode="lin" valueType="num">
                                      <p:cBhvr>
                                        <p:cTn id="113" dur="1000" fill="hold"/>
                                        <p:tgtEl>
                                          <p:spTgt spid="21"/>
                                        </p:tgtEl>
                                        <p:attrNameLst>
                                          <p:attrName>ppt_x</p:attrName>
                                        </p:attrNameLst>
                                      </p:cBhvr>
                                      <p:tavLst>
                                        <p:tav tm="0">
                                          <p:val>
                                            <p:strVal val="#ppt_x"/>
                                          </p:val>
                                        </p:tav>
                                        <p:tav tm="100000">
                                          <p:val>
                                            <p:strVal val="#ppt_x"/>
                                          </p:val>
                                        </p:tav>
                                      </p:tavLst>
                                    </p:anim>
                                    <p:anim calcmode="lin" valueType="num">
                                      <p:cBhvr>
                                        <p:cTn id="1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524034" y="274638"/>
            <a:ext cx="8229600" cy="490066"/>
          </a:xfrm>
          <a:prstGeom prst="rect">
            <a:avLst/>
          </a:prstGeom>
          <a:solidFill>
            <a:srgbClr val="EF3325"/>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prstClr val="white"/>
                </a:solidFill>
              </a:rPr>
              <a:t>Kolektory montowane na gruncie</a:t>
            </a:r>
            <a:endParaRPr lang="pl-PL" sz="3500" dirty="0">
              <a:solidFill>
                <a:prstClr val="white"/>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8834" y="1002990"/>
            <a:ext cx="4110335" cy="3082751"/>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03" y="3645451"/>
            <a:ext cx="3523281" cy="2398888"/>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834" y="4215539"/>
            <a:ext cx="4110335" cy="2371241"/>
          </a:xfrm>
          <a:prstGeom prst="rect">
            <a:avLst/>
          </a:prstGeom>
        </p:spPr>
      </p:pic>
      <p:pic>
        <p:nvPicPr>
          <p:cNvPr id="7" name="Obraz 6"/>
          <p:cNvPicPr>
            <a:picLocks noChangeAspect="1"/>
          </p:cNvPicPr>
          <p:nvPr/>
        </p:nvPicPr>
        <p:blipFill>
          <a:blip r:embed="rId5"/>
          <a:stretch>
            <a:fillRect/>
          </a:stretch>
        </p:blipFill>
        <p:spPr>
          <a:xfrm>
            <a:off x="594103" y="1002989"/>
            <a:ext cx="3523281" cy="2317639"/>
          </a:xfrm>
          <a:prstGeom prst="rect">
            <a:avLst/>
          </a:prstGeom>
        </p:spPr>
      </p:pic>
    </p:spTree>
    <p:extLst>
      <p:ext uri="{BB962C8B-B14F-4D97-AF65-F5344CB8AC3E}">
        <p14:creationId xmlns:p14="http://schemas.microsoft.com/office/powerpoint/2010/main" val="1630177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2250"/>
                            </p:stCondLst>
                            <p:childTnLst>
                              <p:par>
                                <p:cTn id="19" presetID="31" presetClass="entr" presetSubtype="0" fill="hold" nodeType="afterEffect">
                                  <p:stCondLst>
                                    <p:cond delay="25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par>
                          <p:cTn id="25" fill="hold">
                            <p:stCondLst>
                              <p:cond delay="3500"/>
                            </p:stCondLst>
                            <p:childTnLst>
                              <p:par>
                                <p:cTn id="26" presetID="31" presetClass="entr" presetSubtype="0" fill="hold" nodeType="after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par>
                          <p:cTn id="32" fill="hold">
                            <p:stCondLst>
                              <p:cond delay="4750"/>
                            </p:stCondLst>
                            <p:childTnLst>
                              <p:par>
                                <p:cTn id="33" presetID="31" presetClass="entr" presetSubtype="0" fill="hold" nodeType="afterEffect">
                                  <p:stCondLst>
                                    <p:cond delay="25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524034" y="274638"/>
            <a:ext cx="8229600" cy="490066"/>
          </a:xfrm>
          <a:prstGeom prst="rect">
            <a:avLst/>
          </a:prstGeom>
          <a:solidFill>
            <a:srgbClr val="EF3325"/>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prstClr val="white"/>
                </a:solidFill>
              </a:rPr>
              <a:t>Kolektory montowane na elewacji</a:t>
            </a:r>
            <a:endParaRPr lang="pl-PL" sz="3500" dirty="0">
              <a:solidFill>
                <a:prstClr val="white"/>
              </a:solidFill>
            </a:endParaRPr>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418" y="893802"/>
            <a:ext cx="3489166" cy="261687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418" y="3639775"/>
            <a:ext cx="3489166" cy="2429669"/>
          </a:xfrm>
          <a:prstGeom prst="rect">
            <a:avLst/>
          </a:prstGeom>
        </p:spPr>
      </p:pic>
      <p:pic>
        <p:nvPicPr>
          <p:cNvPr id="2" name="Obraz 1"/>
          <p:cNvPicPr>
            <a:picLocks noChangeAspect="1"/>
          </p:cNvPicPr>
          <p:nvPr/>
        </p:nvPicPr>
        <p:blipFill>
          <a:blip r:embed="rId4"/>
          <a:stretch>
            <a:fillRect/>
          </a:stretch>
        </p:blipFill>
        <p:spPr>
          <a:xfrm>
            <a:off x="524034" y="944939"/>
            <a:ext cx="3593350" cy="2514600"/>
          </a:xfrm>
          <a:prstGeom prst="rect">
            <a:avLst/>
          </a:prstGeom>
        </p:spPr>
      </p:pic>
      <p:pic>
        <p:nvPicPr>
          <p:cNvPr id="3" name="Obraz 2"/>
          <p:cNvPicPr>
            <a:picLocks noChangeAspect="1"/>
          </p:cNvPicPr>
          <p:nvPr/>
        </p:nvPicPr>
        <p:blipFill>
          <a:blip r:embed="rId5"/>
          <a:stretch>
            <a:fillRect/>
          </a:stretch>
        </p:blipFill>
        <p:spPr>
          <a:xfrm>
            <a:off x="524034" y="3752447"/>
            <a:ext cx="3593350" cy="2316997"/>
          </a:xfrm>
          <a:prstGeom prst="rect">
            <a:avLst/>
          </a:prstGeom>
        </p:spPr>
      </p:pic>
    </p:spTree>
    <p:extLst>
      <p:ext uri="{BB962C8B-B14F-4D97-AF65-F5344CB8AC3E}">
        <p14:creationId xmlns:p14="http://schemas.microsoft.com/office/powerpoint/2010/main" val="259115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par>
                          <p:cTn id="18" fill="hold">
                            <p:stCondLst>
                              <p:cond delay="2250"/>
                            </p:stCondLst>
                            <p:childTnLst>
                              <p:par>
                                <p:cTn id="19" presetID="31" presetClass="entr" presetSubtype="0" fill="hold" nodeType="afterEffect">
                                  <p:stCondLst>
                                    <p:cond delay="25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par>
                          <p:cTn id="25" fill="hold">
                            <p:stCondLst>
                              <p:cond delay="3500"/>
                            </p:stCondLst>
                            <p:childTnLst>
                              <p:par>
                                <p:cTn id="26" presetID="31" presetClass="entr" presetSubtype="0" fill="hold" nodeType="afterEffect">
                                  <p:stCondLst>
                                    <p:cond delay="25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par>
                          <p:cTn id="32" fill="hold">
                            <p:stCondLst>
                              <p:cond delay="4750"/>
                            </p:stCondLst>
                            <p:childTnLst>
                              <p:par>
                                <p:cTn id="33" presetID="31" presetClass="entr" presetSubtype="0" fill="hold" nodeType="afterEffect">
                                  <p:stCondLst>
                                    <p:cond delay="25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524034" y="274638"/>
            <a:ext cx="8229600" cy="490066"/>
          </a:xfrm>
          <a:prstGeom prst="rect">
            <a:avLst/>
          </a:prstGeom>
          <a:solidFill>
            <a:srgbClr val="EF3325"/>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prstClr val="white"/>
                </a:solidFill>
              </a:rPr>
              <a:t>Kolektory montowane na dachach</a:t>
            </a:r>
            <a:endParaRPr lang="pl-PL" sz="3500" dirty="0">
              <a:solidFill>
                <a:prstClr val="white"/>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114" y="3905572"/>
            <a:ext cx="3727424" cy="2620179"/>
          </a:xfrm>
          <a:prstGeom prst="rect">
            <a:avLst/>
          </a:prstGeom>
        </p:spPr>
      </p:pic>
      <p:pic>
        <p:nvPicPr>
          <p:cNvPr id="7" name="Obraz 6"/>
          <p:cNvPicPr>
            <a:picLocks noChangeAspect="1"/>
          </p:cNvPicPr>
          <p:nvPr/>
        </p:nvPicPr>
        <p:blipFill>
          <a:blip r:embed="rId3"/>
          <a:stretch>
            <a:fillRect/>
          </a:stretch>
        </p:blipFill>
        <p:spPr>
          <a:xfrm>
            <a:off x="4850081" y="944404"/>
            <a:ext cx="3627491" cy="2718844"/>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186" y="3905572"/>
            <a:ext cx="2916909" cy="2187682"/>
          </a:xfrm>
          <a:prstGeom prst="rect">
            <a:avLst/>
          </a:prstGeom>
        </p:spPr>
      </p:pic>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186" y="937728"/>
            <a:ext cx="3634027" cy="2725520"/>
          </a:xfrm>
          <a:prstGeom prst="rect">
            <a:avLst/>
          </a:prstGeom>
        </p:spPr>
      </p:pic>
    </p:spTree>
    <p:extLst>
      <p:ext uri="{BB962C8B-B14F-4D97-AF65-F5344CB8AC3E}">
        <p14:creationId xmlns:p14="http://schemas.microsoft.com/office/powerpoint/2010/main" val="410721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250"/>
                            </p:stCondLst>
                            <p:childTnLst>
                              <p:par>
                                <p:cTn id="19" presetID="31" presetClass="entr" presetSubtype="0" fill="hold" nodeType="afterEffect">
                                  <p:stCondLst>
                                    <p:cond delay="2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3500"/>
                            </p:stCondLst>
                            <p:childTnLst>
                              <p:par>
                                <p:cTn id="26" presetID="31" presetClass="entr" presetSubtype="0" fill="hold" nodeType="after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par>
                          <p:cTn id="32" fill="hold">
                            <p:stCondLst>
                              <p:cond delay="4750"/>
                            </p:stCondLst>
                            <p:childTnLst>
                              <p:par>
                                <p:cTn id="33" presetID="31" presetClass="entr" presetSubtype="0" fill="hold" nodeType="afterEffect">
                                  <p:stCondLst>
                                    <p:cond delay="25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647271"/>
            <a:ext cx="9144000" cy="7505271"/>
          </a:xfrm>
          <a:prstGeom prst="rect">
            <a:avLst/>
          </a:prstGeom>
        </p:spPr>
      </p:pic>
      <p:sp>
        <p:nvSpPr>
          <p:cNvPr id="6" name="Prostokąt 5"/>
          <p:cNvSpPr/>
          <p:nvPr/>
        </p:nvSpPr>
        <p:spPr>
          <a:xfrm>
            <a:off x="302217" y="2398580"/>
            <a:ext cx="8539566" cy="3539430"/>
          </a:xfrm>
          <a:prstGeom prst="rect">
            <a:avLst/>
          </a:prstGeom>
        </p:spPr>
        <p:txBody>
          <a:bodyPr wrap="square">
            <a:spAutoFit/>
          </a:bodyPr>
          <a:lstStyle/>
          <a:p>
            <a:pPr algn="just"/>
            <a:r>
              <a:rPr lang="pl-PL" sz="2800" dirty="0" smtClean="0"/>
              <a:t>Firma SANITO została założona w 2006 r. Swoją główną działalność koncentruje na propagowaniu (w swoich projektach i realizacjach) innowacyjnych, ekonomicznych oraz ekologicznych systemów ogrzewania obiektów. Od 2007 r. działalność Firmy skupia się przede wszystkim na planowaniu, wykonywaniu oraz serwisowaniu instalacji grzewczo - chłodzących bazujących na pompach ciepła i kolektorach słonecznych.</a:t>
            </a:r>
            <a:endParaRPr lang="pl-PL" sz="2800" dirty="0"/>
          </a:p>
        </p:txBody>
      </p:sp>
      <p:sp>
        <p:nvSpPr>
          <p:cNvPr id="7" name="Tytuł 1"/>
          <p:cNvSpPr txBox="1">
            <a:spLocks/>
          </p:cNvSpPr>
          <p:nvPr/>
        </p:nvSpPr>
        <p:spPr>
          <a:xfrm>
            <a:off x="457200" y="986303"/>
            <a:ext cx="8229600" cy="764704"/>
          </a:xfrm>
          <a:prstGeom prst="rect">
            <a:avLst/>
          </a:prstGeom>
          <a:solidFill>
            <a:srgbClr val="EF332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smtClean="0">
                <a:solidFill>
                  <a:prstClr val="white"/>
                </a:solidFill>
              </a:rPr>
              <a:t>Kim jest SANITO ?</a:t>
            </a:r>
            <a:endParaRPr lang="pl-PL" sz="3500" b="1" dirty="0">
              <a:solidFill>
                <a:prstClr val="white"/>
              </a:solidFill>
            </a:endParaRPr>
          </a:p>
        </p:txBody>
      </p:sp>
    </p:spTree>
    <p:extLst>
      <p:ext uri="{BB962C8B-B14F-4D97-AF65-F5344CB8AC3E}">
        <p14:creationId xmlns:p14="http://schemas.microsoft.com/office/powerpoint/2010/main" val="317770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75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524034" y="274638"/>
            <a:ext cx="8229600" cy="490066"/>
          </a:xfrm>
          <a:prstGeom prst="rect">
            <a:avLst/>
          </a:prstGeom>
          <a:solidFill>
            <a:srgbClr val="EF3325"/>
          </a:solidFill>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dirty="0" smtClean="0">
                <a:solidFill>
                  <a:prstClr val="white"/>
                </a:solidFill>
              </a:rPr>
              <a:t>Kotłownie</a:t>
            </a:r>
            <a:endParaRPr lang="pl-PL" sz="3500" dirty="0">
              <a:solidFill>
                <a:prstClr val="white"/>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034" y="935185"/>
            <a:ext cx="3843580" cy="5124773"/>
          </a:xfrm>
          <a:prstGeom prst="rect">
            <a:avLst/>
          </a:prstGeom>
        </p:spPr>
      </p:pic>
      <p:pic>
        <p:nvPicPr>
          <p:cNvPr id="3" name="Obraz 2"/>
          <p:cNvPicPr>
            <a:picLocks noChangeAspect="1"/>
          </p:cNvPicPr>
          <p:nvPr/>
        </p:nvPicPr>
        <p:blipFill>
          <a:blip r:embed="rId3"/>
          <a:stretch>
            <a:fillRect/>
          </a:stretch>
        </p:blipFill>
        <p:spPr>
          <a:xfrm>
            <a:off x="4367614" y="935185"/>
            <a:ext cx="4386020" cy="5124773"/>
          </a:xfrm>
          <a:prstGeom prst="rect">
            <a:avLst/>
          </a:prstGeom>
        </p:spPr>
      </p:pic>
    </p:spTree>
    <p:extLst>
      <p:ext uri="{BB962C8B-B14F-4D97-AF65-F5344CB8AC3E}">
        <p14:creationId xmlns:p14="http://schemas.microsoft.com/office/powerpoint/2010/main" val="772478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par>
                          <p:cTn id="18" fill="hold">
                            <p:stCondLst>
                              <p:cond delay="2250"/>
                            </p:stCondLst>
                            <p:childTnLst>
                              <p:par>
                                <p:cTn id="19" presetID="31" presetClass="entr" presetSubtype="0" fill="hold" nodeType="afterEffect">
                                  <p:stCondLst>
                                    <p:cond delay="25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459784"/>
            <a:ext cx="9144000" cy="7505271"/>
          </a:xfrm>
          <a:prstGeom prst="rect">
            <a:avLst/>
          </a:prstGeom>
        </p:spPr>
      </p:pic>
      <p:sp>
        <p:nvSpPr>
          <p:cNvPr id="7" name="Tytuł 1"/>
          <p:cNvSpPr txBox="1">
            <a:spLocks/>
          </p:cNvSpPr>
          <p:nvPr/>
        </p:nvSpPr>
        <p:spPr>
          <a:xfrm>
            <a:off x="457200" y="264161"/>
            <a:ext cx="8229600" cy="873760"/>
          </a:xfrm>
          <a:prstGeom prst="rect">
            <a:avLst/>
          </a:prstGeom>
          <a:solidFill>
            <a:srgbClr val="EF3325"/>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a:solidFill>
                  <a:prstClr val="white"/>
                </a:solidFill>
              </a:rPr>
              <a:t>ZAKRES PRAC DO WYKONANIA PRZEZ WŁAŚCICIELA BUDYNKU</a:t>
            </a:r>
          </a:p>
        </p:txBody>
      </p:sp>
      <p:sp>
        <p:nvSpPr>
          <p:cNvPr id="2" name="pole tekstowe 1"/>
          <p:cNvSpPr txBox="1"/>
          <p:nvPr/>
        </p:nvSpPr>
        <p:spPr>
          <a:xfrm>
            <a:off x="457200" y="1300480"/>
            <a:ext cx="8229600" cy="4901855"/>
          </a:xfrm>
          <a:prstGeom prst="rect">
            <a:avLst/>
          </a:prstGeom>
          <a:noFill/>
        </p:spPr>
        <p:txBody>
          <a:bodyPr wrap="square" rtlCol="0">
            <a:spAutoFit/>
          </a:bodyPr>
          <a:lstStyle/>
          <a:p>
            <a:pPr marL="342900" lvl="0" indent="-342900" algn="just">
              <a:lnSpc>
                <a:spcPct val="115000"/>
              </a:lnSpc>
              <a:spcAft>
                <a:spcPts val="0"/>
              </a:spcAft>
              <a:buFont typeface="+mj-lt"/>
              <a:buAutoNum type="arabicPeriod"/>
            </a:pPr>
            <a:r>
              <a:rPr lang="pl-PL" sz="2100" b="1" dirty="0">
                <a:latin typeface="Calibri" panose="020F0502020204030204" pitchFamily="34" charset="0"/>
                <a:ea typeface="Calibri" panose="020F0502020204030204" pitchFamily="34" charset="0"/>
                <a:cs typeface="Times New Roman" panose="02020603050405020304" pitchFamily="18" charset="0"/>
              </a:rPr>
              <a:t>Wykonanie prac budowlanych niezbędnych do montażu instalacji solarnych </a:t>
            </a:r>
            <a:r>
              <a:rPr lang="pl-PL" sz="2100" b="1" dirty="0" smtClean="0">
                <a:latin typeface="Calibri" panose="020F0502020204030204" pitchFamily="34" charset="0"/>
                <a:ea typeface="Calibri" panose="020F0502020204030204" pitchFamily="34" charset="0"/>
                <a:cs typeface="Times New Roman" panose="02020603050405020304" pitchFamily="18" charset="0"/>
              </a:rPr>
              <a:t>(np</a:t>
            </a:r>
            <a:r>
              <a:rPr lang="pl-PL" sz="2100" b="1" dirty="0">
                <a:latin typeface="Calibri" panose="020F0502020204030204" pitchFamily="34" charset="0"/>
                <a:ea typeface="Calibri" panose="020F0502020204030204" pitchFamily="34" charset="0"/>
                <a:cs typeface="Times New Roman" panose="02020603050405020304" pitchFamily="18" charset="0"/>
              </a:rPr>
              <a:t>. pogłębienie pomieszczeń, poszerzanie otworów drzwiowych, wykonanie posadzek, itp</a:t>
            </a:r>
            <a:r>
              <a:rPr lang="pl-PL" sz="2100" b="1" dirty="0" smtClean="0">
                <a:latin typeface="Calibri" panose="020F0502020204030204" pitchFamily="34" charset="0"/>
                <a:ea typeface="Calibri" panose="020F0502020204030204" pitchFamily="34" charset="0"/>
                <a:cs typeface="Times New Roman" panose="02020603050405020304" pitchFamily="18" charset="0"/>
              </a:rPr>
              <a:t>.).</a:t>
            </a:r>
            <a:endParaRPr lang="pl-PL" sz="2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pl-PL" sz="2100" b="1" dirty="0">
                <a:latin typeface="Calibri" panose="020F0502020204030204" pitchFamily="34" charset="0"/>
                <a:ea typeface="Calibri" panose="020F0502020204030204" pitchFamily="34" charset="0"/>
                <a:cs typeface="Times New Roman" panose="02020603050405020304" pitchFamily="18" charset="0"/>
              </a:rPr>
              <a:t>Doprowadzenie prądu o napięcie 230V do pomieszczenia  kotłowni  </a:t>
            </a:r>
            <a:r>
              <a:rPr lang="pl-PL" sz="2100" b="1" dirty="0" smtClean="0">
                <a:latin typeface="Calibri" panose="020F0502020204030204" pitchFamily="34" charset="0"/>
                <a:ea typeface="Calibri" panose="020F0502020204030204" pitchFamily="34" charset="0"/>
                <a:cs typeface="Times New Roman" panose="02020603050405020304" pitchFamily="18" charset="0"/>
              </a:rPr>
              <a:t>(2 </a:t>
            </a:r>
            <a:r>
              <a:rPr lang="pl-PL" sz="2100" b="1" dirty="0">
                <a:latin typeface="Calibri" panose="020F0502020204030204" pitchFamily="34" charset="0"/>
                <a:ea typeface="Calibri" panose="020F0502020204030204" pitchFamily="34" charset="0"/>
                <a:cs typeface="Times New Roman" panose="02020603050405020304" pitchFamily="18" charset="0"/>
              </a:rPr>
              <a:t>podwójne gniazda z </a:t>
            </a:r>
            <a:r>
              <a:rPr lang="pl-PL" sz="2100" b="1" dirty="0" smtClean="0">
                <a:latin typeface="Calibri" panose="020F0502020204030204" pitchFamily="34" charset="0"/>
                <a:ea typeface="Calibri" panose="020F0502020204030204" pitchFamily="34" charset="0"/>
                <a:cs typeface="Times New Roman" panose="02020603050405020304" pitchFamily="18" charset="0"/>
              </a:rPr>
              <a:t>uziemieniem, </a:t>
            </a:r>
            <a:r>
              <a:rPr lang="pl-PL" sz="2100" b="1" dirty="0">
                <a:latin typeface="Calibri" panose="020F0502020204030204" pitchFamily="34" charset="0"/>
                <a:ea typeface="Calibri" panose="020F0502020204030204" pitchFamily="34" charset="0"/>
                <a:cs typeface="Times New Roman" panose="02020603050405020304" pitchFamily="18" charset="0"/>
              </a:rPr>
              <a:t>zabezpieczone bezpiecznikiem klasy B16A oraz wyłącznikiem </a:t>
            </a:r>
            <a:r>
              <a:rPr lang="pl-PL" sz="2100" b="1" dirty="0" smtClean="0">
                <a:latin typeface="Calibri" panose="020F0502020204030204" pitchFamily="34" charset="0"/>
                <a:ea typeface="Calibri" panose="020F0502020204030204" pitchFamily="34" charset="0"/>
                <a:cs typeface="Times New Roman" panose="02020603050405020304" pitchFamily="18" charset="0"/>
              </a:rPr>
              <a:t>różnicowoprądowym).</a:t>
            </a:r>
            <a:endParaRPr lang="pl-PL" sz="2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pl-PL" sz="2100" b="1" dirty="0">
                <a:latin typeface="Calibri" panose="020F0502020204030204" pitchFamily="34" charset="0"/>
                <a:ea typeface="Calibri" panose="020F0502020204030204" pitchFamily="34" charset="0"/>
                <a:cs typeface="Times New Roman" panose="02020603050405020304" pitchFamily="18" charset="0"/>
              </a:rPr>
              <a:t>Demontaż istniejącego podgrzewacza </a:t>
            </a:r>
            <a:r>
              <a:rPr lang="pl-PL" sz="2100" b="1" dirty="0" smtClean="0">
                <a:latin typeface="Calibri" panose="020F0502020204030204" pitchFamily="34" charset="0"/>
                <a:ea typeface="Calibri" panose="020F0502020204030204" pitchFamily="34" charset="0"/>
                <a:cs typeface="Times New Roman" panose="02020603050405020304" pitchFamily="18" charset="0"/>
              </a:rPr>
              <a:t>c.w.u.</a:t>
            </a:r>
            <a:endParaRPr lang="pl-PL" sz="2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pPr>
            <a:r>
              <a:rPr lang="pl-PL" sz="2100" b="1" dirty="0">
                <a:latin typeface="Calibri" panose="020F0502020204030204" pitchFamily="34" charset="0"/>
                <a:ea typeface="Calibri" panose="020F0502020204030204" pitchFamily="34" charset="0"/>
                <a:cs typeface="Times New Roman" panose="02020603050405020304" pitchFamily="18" charset="0"/>
              </a:rPr>
              <a:t>Doprowadzenie do pomieszczenia gdzie będzie stał podgrzewacz solarny zimnej wody, ciepłej wody, instalacji centralnego </a:t>
            </a:r>
            <a:r>
              <a:rPr lang="pl-PL" sz="2100" b="1" dirty="0" smtClean="0">
                <a:latin typeface="Calibri" panose="020F0502020204030204" pitchFamily="34" charset="0"/>
                <a:ea typeface="Calibri" panose="020F0502020204030204" pitchFamily="34" charset="0"/>
                <a:cs typeface="Times New Roman" panose="02020603050405020304" pitchFamily="18" charset="0"/>
              </a:rPr>
              <a:t>ogrzewania.</a:t>
            </a:r>
            <a:endParaRPr lang="pl-PL" sz="21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pl-PL" sz="2100" b="1" dirty="0">
                <a:latin typeface="Calibri" panose="020F0502020204030204" pitchFamily="34" charset="0"/>
                <a:ea typeface="Calibri" panose="020F0502020204030204" pitchFamily="34" charset="0"/>
                <a:cs typeface="Times New Roman" panose="02020603050405020304" pitchFamily="18" charset="0"/>
              </a:rPr>
              <a:t>W przypadku lokalizacji paneli  słonecznych na gruncie, przygotowanie fundamentu lub bloczków betonowych wg wytycznych Wykonawcy, wykonanie przekopu do ułożenia rurociągów oraz odtworzenie nawierzchni.</a:t>
            </a:r>
            <a:endParaRPr lang="pl-PL" sz="2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41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125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42" presetClass="entr" presetSubtype="0" fill="hold" nodeType="afterEffect">
                                  <p:stCondLst>
                                    <p:cond delay="125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0"/>
                                        <p:tgtEl>
                                          <p:spTgt spid="2">
                                            <p:txEl>
                                              <p:pRg st="1" end="1"/>
                                            </p:txEl>
                                          </p:spTgt>
                                        </p:tgtEl>
                                      </p:cBhvr>
                                    </p:animEffect>
                                    <p:anim calcmode="lin" valueType="num">
                                      <p:cBhvr>
                                        <p:cTn id="21"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42" presetClass="entr" presetSubtype="0" fill="hold" nodeType="afterEffect">
                                  <p:stCondLst>
                                    <p:cond delay="125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7750"/>
                            </p:stCondLst>
                            <p:childTnLst>
                              <p:par>
                                <p:cTn id="30" presetID="42" presetClass="entr" presetSubtype="0" fill="hold" nodeType="afterEffect">
                                  <p:stCondLst>
                                    <p:cond delay="125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0"/>
                            </p:stCondLst>
                            <p:childTnLst>
                              <p:par>
                                <p:cTn id="36" presetID="42" presetClass="entr" presetSubtype="0" fill="hold" nodeType="afterEffect">
                                  <p:stCondLst>
                                    <p:cond delay="125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647271"/>
            <a:ext cx="9144000" cy="7505271"/>
          </a:xfrm>
          <a:prstGeom prst="rect">
            <a:avLst/>
          </a:prstGeom>
        </p:spPr>
      </p:pic>
      <p:sp>
        <p:nvSpPr>
          <p:cNvPr id="7" name="Tytuł 1"/>
          <p:cNvSpPr txBox="1">
            <a:spLocks/>
          </p:cNvSpPr>
          <p:nvPr/>
        </p:nvSpPr>
        <p:spPr>
          <a:xfrm>
            <a:off x="254000" y="264161"/>
            <a:ext cx="8636000" cy="1207800"/>
          </a:xfrm>
          <a:prstGeom prst="rect">
            <a:avLst/>
          </a:prstGeom>
          <a:solidFill>
            <a:srgbClr val="EF3325"/>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a:solidFill>
                  <a:prstClr val="white"/>
                </a:solidFill>
              </a:rPr>
              <a:t>KOSZTY  DODATKOWE </a:t>
            </a:r>
            <a:r>
              <a:rPr lang="pl-PL" sz="3500" b="1" dirty="0" smtClean="0">
                <a:solidFill>
                  <a:prstClr val="white"/>
                </a:solidFill>
              </a:rPr>
              <a:t>(brutto),  </a:t>
            </a:r>
          </a:p>
          <a:p>
            <a:r>
              <a:rPr lang="pl-PL" sz="3500" b="1" dirty="0" smtClean="0">
                <a:solidFill>
                  <a:prstClr val="white"/>
                </a:solidFill>
              </a:rPr>
              <a:t>które leżą po stronie WŁASCICIELA BUDYNKU</a:t>
            </a:r>
            <a:endParaRPr lang="pl-PL" sz="3500" b="1" dirty="0">
              <a:solidFill>
                <a:prstClr val="white"/>
              </a:solidFill>
            </a:endParaRPr>
          </a:p>
        </p:txBody>
      </p:sp>
      <p:sp>
        <p:nvSpPr>
          <p:cNvPr id="5" name="Prostokąt 4"/>
          <p:cNvSpPr/>
          <p:nvPr/>
        </p:nvSpPr>
        <p:spPr>
          <a:xfrm>
            <a:off x="254000" y="2313861"/>
            <a:ext cx="8636000" cy="3139321"/>
          </a:xfrm>
          <a:prstGeom prst="rect">
            <a:avLst/>
          </a:prstGeom>
        </p:spPr>
        <p:txBody>
          <a:bodyPr wrap="square">
            <a:spAutoFit/>
          </a:bodyPr>
          <a:lstStyle/>
          <a:p>
            <a:pPr algn="ctr"/>
            <a:r>
              <a:rPr lang="pl-PL" sz="2200" dirty="0" smtClean="0"/>
              <a:t>1.Koszt </a:t>
            </a:r>
            <a:r>
              <a:rPr lang="pl-PL" sz="2200" dirty="0"/>
              <a:t>zakupu i montażu zaworu </a:t>
            </a:r>
            <a:r>
              <a:rPr lang="pl-PL" sz="2200" dirty="0" smtClean="0"/>
              <a:t>antyskażeniowego 	  	</a:t>
            </a:r>
            <a:r>
              <a:rPr lang="pl-PL" sz="2200" b="1" dirty="0" smtClean="0"/>
              <a:t>-   50 PLN </a:t>
            </a:r>
            <a:endParaRPr lang="pl-PL" sz="2200" b="1" dirty="0"/>
          </a:p>
          <a:p>
            <a:pPr algn="ctr"/>
            <a:endParaRPr lang="pl-PL" sz="2200" dirty="0" smtClean="0"/>
          </a:p>
          <a:p>
            <a:pPr algn="ctr"/>
            <a:r>
              <a:rPr lang="pl-PL" sz="2200" dirty="0" smtClean="0"/>
              <a:t>2.Koszt </a:t>
            </a:r>
            <a:r>
              <a:rPr lang="pl-PL" sz="2200" dirty="0"/>
              <a:t>zakupu i montażu grzałki elektr. do </a:t>
            </a:r>
            <a:r>
              <a:rPr lang="pl-PL" sz="2200" dirty="0" smtClean="0"/>
              <a:t>zasobnika cwu              </a:t>
            </a:r>
            <a:r>
              <a:rPr lang="pl-PL" sz="2200" b="1" dirty="0" smtClean="0"/>
              <a:t>- 150 PLN</a:t>
            </a:r>
            <a:endParaRPr lang="pl-PL" sz="2200" b="1" dirty="0"/>
          </a:p>
          <a:p>
            <a:pPr algn="ctr"/>
            <a:endParaRPr lang="pl-PL" sz="2200" dirty="0"/>
          </a:p>
          <a:p>
            <a:pPr algn="just"/>
            <a:r>
              <a:rPr lang="pl-PL" sz="2200" dirty="0" smtClean="0"/>
              <a:t>3.Koszt </a:t>
            </a:r>
            <a:r>
              <a:rPr lang="pl-PL" sz="2200" dirty="0"/>
              <a:t>dostawy i </a:t>
            </a:r>
            <a:r>
              <a:rPr lang="pl-PL" sz="2200" dirty="0" smtClean="0"/>
              <a:t>montażu, podłączenia górnej wężownicy zasobnika c.w.u., w </a:t>
            </a:r>
            <a:r>
              <a:rPr lang="pl-PL" sz="2200" smtClean="0"/>
              <a:t>tym montaż  </a:t>
            </a:r>
            <a:r>
              <a:rPr lang="pl-PL" sz="2200" dirty="0"/>
              <a:t>pompy </a:t>
            </a:r>
            <a:r>
              <a:rPr lang="pl-PL" sz="2200" dirty="0" smtClean="0"/>
              <a:t>ładującej zasobnik c.w.u., zaworu zwrotnego</a:t>
            </a:r>
            <a:r>
              <a:rPr lang="pl-PL" sz="2200" dirty="0"/>
              <a:t>, </a:t>
            </a:r>
            <a:r>
              <a:rPr lang="pl-PL" sz="2200" dirty="0" smtClean="0"/>
              <a:t>zaworów kulowych, odpowietrznika, rur, kształtek, izolacji (nie dotyczy mieszkańców, u których były montowane kotły na biomasę)                                                          								</a:t>
            </a:r>
            <a:r>
              <a:rPr lang="pl-PL" sz="2200" b="1" dirty="0" smtClean="0"/>
              <a:t>- 500 PLN</a:t>
            </a:r>
            <a:endParaRPr lang="pl-PL" sz="2200" b="1" dirty="0"/>
          </a:p>
        </p:txBody>
      </p:sp>
    </p:spTree>
    <p:extLst>
      <p:ext uri="{BB962C8B-B14F-4D97-AF65-F5344CB8AC3E}">
        <p14:creationId xmlns:p14="http://schemas.microsoft.com/office/powerpoint/2010/main" val="1948358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125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42" presetClass="entr" presetSubtype="0" fill="hold" nodeType="afterEffect">
                                  <p:stCondLst>
                                    <p:cond delay="125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42" presetClass="entr" presetSubtype="0" fill="hold" nodeType="afterEffect">
                                  <p:stCondLst>
                                    <p:cond delay="125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063588" y="3099200"/>
            <a:ext cx="7016824" cy="2850080"/>
          </a:xfrm>
        </p:spPr>
        <p:txBody>
          <a:bodyPr>
            <a:noAutofit/>
          </a:bodyPr>
          <a:lstStyle/>
          <a:p>
            <a:r>
              <a:rPr lang="pl-PL" sz="5400" dirty="0" smtClean="0">
                <a:solidFill>
                  <a:srgbClr val="FF0000"/>
                </a:solidFill>
              </a:rPr>
              <a:t>LICZĄC NA DOBRĄ WSPÓŁPRACĘ</a:t>
            </a:r>
          </a:p>
          <a:p>
            <a:r>
              <a:rPr lang="pl-PL" sz="5400" dirty="0" smtClean="0">
                <a:solidFill>
                  <a:srgbClr val="FF0000"/>
                </a:solidFill>
              </a:rPr>
              <a:t>DZIĘKUJĘ ZA UWAGĘ</a:t>
            </a:r>
            <a:endParaRPr lang="pl-PL" sz="5400" dirty="0">
              <a:solidFill>
                <a:srgbClr val="FF0000"/>
              </a:solidFill>
            </a:endParaRPr>
          </a:p>
        </p:txBody>
      </p:sp>
      <p:pic>
        <p:nvPicPr>
          <p:cNvPr id="4" name="Picture 5" descr="C:\Users\mnowak\AppData\Local\Microsoft\Windows\Temporary Internet Files\Content.Outlook\YJJ2COUY\sanito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5"/>
            <a:ext cx="7488832" cy="2098640"/>
          </a:xfrm>
          <a:prstGeom prst="rect">
            <a:avLst/>
          </a:prstGeom>
          <a:noFill/>
          <a:extLst>
            <a:ext uri="{909E8E84-426E-40DD-AFC4-6F175D3DCCD1}">
              <a14:hiddenFill xmlns:a14="http://schemas.microsoft.com/office/drawing/2010/main">
                <a:solidFill>
                  <a:srgbClr val="FFFFFF"/>
                </a:solidFill>
              </a14:hiddenFill>
            </a:ext>
          </a:extLst>
        </p:spPr>
      </p:pic>
      <p:sp>
        <p:nvSpPr>
          <p:cNvPr id="5" name="Tytuł 1"/>
          <p:cNvSpPr txBox="1">
            <a:spLocks/>
          </p:cNvSpPr>
          <p:nvPr/>
        </p:nvSpPr>
        <p:spPr>
          <a:xfrm>
            <a:off x="457200" y="274638"/>
            <a:ext cx="8229600" cy="634082"/>
          </a:xfrm>
          <a:prstGeom prst="rect">
            <a:avLst/>
          </a:prstGeom>
          <a:solidFill>
            <a:srgbClr val="EF332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35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49280"/>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57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par>
                          <p:cTn id="18" fill="hold">
                            <p:stCondLst>
                              <p:cond delay="2250"/>
                            </p:stCondLst>
                            <p:childTnLst>
                              <p:par>
                                <p:cTn id="19" presetID="31" presetClass="entr" presetSubtype="0" fill="hold" nodeType="afterEffect">
                                  <p:stCondLst>
                                    <p:cond delay="50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647271"/>
            <a:ext cx="9144000" cy="7505271"/>
          </a:xfrm>
          <a:prstGeom prst="rect">
            <a:avLst/>
          </a:prstGeom>
        </p:spPr>
      </p:pic>
      <p:sp>
        <p:nvSpPr>
          <p:cNvPr id="6" name="Prostokąt 5"/>
          <p:cNvSpPr/>
          <p:nvPr/>
        </p:nvSpPr>
        <p:spPr>
          <a:xfrm>
            <a:off x="456842" y="1706794"/>
            <a:ext cx="8382357" cy="3293209"/>
          </a:xfrm>
          <a:prstGeom prst="rect">
            <a:avLst/>
          </a:prstGeom>
        </p:spPr>
        <p:txBody>
          <a:bodyPr wrap="square">
            <a:spAutoFit/>
          </a:bodyPr>
          <a:lstStyle/>
          <a:p>
            <a:pPr algn="just"/>
            <a:r>
              <a:rPr lang="pl-PL" sz="2800" dirty="0" smtClean="0"/>
              <a:t>SANITO współpracuje tylko z najbardziej renomowanymi producentami na rynku, którzy obdarzają nas zaufaniem poprzez certyfikaty i polecenia swoim klientom.</a:t>
            </a:r>
          </a:p>
          <a:p>
            <a:pPr algn="just"/>
            <a:endParaRPr lang="pl-PL" sz="1200" dirty="0" smtClean="0"/>
          </a:p>
          <a:p>
            <a:pPr algn="just"/>
            <a:r>
              <a:rPr lang="pl-PL" sz="2800" dirty="0" smtClean="0"/>
              <a:t>Kadrę zarządzającą naszej firmy stanowią inżynierowie z wieloletnim doświadczeniem w branży ogrzewania            i chłodzenia posiadający wszelkie niezbędne uprawnienia.</a:t>
            </a:r>
          </a:p>
        </p:txBody>
      </p:sp>
      <p:sp>
        <p:nvSpPr>
          <p:cNvPr id="2" name="pole tekstowe 1"/>
          <p:cNvSpPr txBox="1"/>
          <p:nvPr/>
        </p:nvSpPr>
        <p:spPr>
          <a:xfrm>
            <a:off x="492581" y="568960"/>
            <a:ext cx="8158838" cy="646331"/>
          </a:xfrm>
          <a:prstGeom prst="rect">
            <a:avLst/>
          </a:prstGeom>
          <a:solidFill>
            <a:srgbClr val="FF0000"/>
          </a:solidFill>
        </p:spPr>
        <p:txBody>
          <a:bodyPr wrap="square" rtlCol="0">
            <a:spAutoFit/>
          </a:bodyPr>
          <a:lstStyle/>
          <a:p>
            <a:pPr algn="ctr"/>
            <a:r>
              <a:rPr lang="pl-PL" sz="3500" b="1" dirty="0" smtClean="0">
                <a:solidFill>
                  <a:schemeClr val="bg1"/>
                </a:solidFill>
                <a:latin typeface="Calibri Light" panose="020F0302020204030204" pitchFamily="34" charset="0"/>
              </a:rPr>
              <a:t>Współpracownicy i  pracownicy SANITO</a:t>
            </a:r>
            <a:endParaRPr lang="pl-PL" sz="3500" b="1"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11945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398824"/>
            <a:ext cx="9144000" cy="7505271"/>
          </a:xfrm>
          <a:prstGeom prst="rect">
            <a:avLst/>
          </a:prstGeom>
        </p:spPr>
      </p:pic>
      <p:sp>
        <p:nvSpPr>
          <p:cNvPr id="6" name="Prostokąt 5"/>
          <p:cNvSpPr/>
          <p:nvPr/>
        </p:nvSpPr>
        <p:spPr>
          <a:xfrm>
            <a:off x="421202" y="1995624"/>
            <a:ext cx="8265954" cy="4401205"/>
          </a:xfrm>
          <a:prstGeom prst="rect">
            <a:avLst/>
          </a:prstGeom>
        </p:spPr>
        <p:txBody>
          <a:bodyPr wrap="square">
            <a:spAutoFit/>
          </a:bodyPr>
          <a:lstStyle/>
          <a:p>
            <a:pPr algn="just"/>
            <a:r>
              <a:rPr lang="pl-PL" sz="2800" dirty="0" smtClean="0"/>
              <a:t>W Polsce natężenie słońca jest zmienne w zależności od pór roku, w lecie jest większe, natomiast w zimie mniejsze. </a:t>
            </a:r>
            <a:r>
              <a:rPr lang="pl-PL" sz="2800" dirty="0"/>
              <a:t>W</a:t>
            </a:r>
            <a:r>
              <a:rPr lang="pl-PL" sz="2800" dirty="0" smtClean="0"/>
              <a:t> okresie od maja do września moc energii słonecznej jest wystarczająca do niemal zupełnego pokrycia energii niezbędnej do ogrzania ciepłej wody użytkowej a poza sezonem letnim, instalacja taka jest w stanie wspomóc ogrzewanie wody. A tym samym zastosowanie kolektorów słonecznych znacząco zmniejsza zużycie, węgla, oleju opałowego lub gazu do ogrzewania wody.</a:t>
            </a:r>
          </a:p>
        </p:txBody>
      </p:sp>
      <p:sp>
        <p:nvSpPr>
          <p:cNvPr id="7" name="Tytuł 1"/>
          <p:cNvSpPr txBox="1">
            <a:spLocks/>
          </p:cNvSpPr>
          <p:nvPr/>
        </p:nvSpPr>
        <p:spPr>
          <a:xfrm>
            <a:off x="421202" y="879071"/>
            <a:ext cx="8229600" cy="634082"/>
          </a:xfrm>
          <a:prstGeom prst="rect">
            <a:avLst/>
          </a:prstGeom>
          <a:solidFill>
            <a:srgbClr val="EF332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smtClean="0">
                <a:solidFill>
                  <a:schemeClr val="bg1"/>
                </a:solidFill>
              </a:rPr>
              <a:t>Dlaczego kolektory słoneczne?</a:t>
            </a:r>
            <a:endParaRPr lang="pl-PL" sz="3500" b="1" dirty="0">
              <a:solidFill>
                <a:schemeClr val="bg1"/>
              </a:solidFill>
            </a:endParaRPr>
          </a:p>
        </p:txBody>
      </p:sp>
    </p:spTree>
    <p:extLst>
      <p:ext uri="{BB962C8B-B14F-4D97-AF65-F5344CB8AC3E}">
        <p14:creationId xmlns:p14="http://schemas.microsoft.com/office/powerpoint/2010/main" val="1120213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grpId="0"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24962" y="0"/>
            <a:ext cx="9144000" cy="7505271"/>
          </a:xfrm>
          <a:prstGeom prst="rect">
            <a:avLst/>
          </a:prstGeom>
        </p:spPr>
      </p:pic>
      <p:sp>
        <p:nvSpPr>
          <p:cNvPr id="7" name="Tytuł 1"/>
          <p:cNvSpPr txBox="1">
            <a:spLocks/>
          </p:cNvSpPr>
          <p:nvPr/>
        </p:nvSpPr>
        <p:spPr>
          <a:xfrm>
            <a:off x="482162" y="345870"/>
            <a:ext cx="8229600" cy="596425"/>
          </a:xfrm>
          <a:prstGeom prst="rect">
            <a:avLst/>
          </a:prstGeom>
          <a:solidFill>
            <a:srgbClr val="EF3325"/>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smtClean="0">
                <a:solidFill>
                  <a:schemeClr val="bg1"/>
                </a:solidFill>
              </a:rPr>
              <a:t>Rozkład nasłonecznienia w Polsce</a:t>
            </a:r>
            <a:endParaRPr lang="pl-PL" sz="3500" b="1" dirty="0">
              <a:solidFill>
                <a:schemeClr val="bg1"/>
              </a:solidFill>
            </a:endParaRPr>
          </a:p>
        </p:txBody>
      </p:sp>
      <p:pic>
        <p:nvPicPr>
          <p:cNvPr id="5" name="Obraz 4"/>
          <p:cNvPicPr>
            <a:picLocks noChangeAspect="1"/>
          </p:cNvPicPr>
          <p:nvPr/>
        </p:nvPicPr>
        <p:blipFill>
          <a:blip r:embed="rId4"/>
          <a:stretch>
            <a:fillRect/>
          </a:stretch>
        </p:blipFill>
        <p:spPr>
          <a:xfrm>
            <a:off x="482162" y="1223543"/>
            <a:ext cx="8229600" cy="5466080"/>
          </a:xfrm>
          <a:prstGeom prst="rect">
            <a:avLst/>
          </a:prstGeom>
        </p:spPr>
      </p:pic>
    </p:spTree>
    <p:extLst>
      <p:ext uri="{BB962C8B-B14F-4D97-AF65-F5344CB8AC3E}">
        <p14:creationId xmlns:p14="http://schemas.microsoft.com/office/powerpoint/2010/main" val="385432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200722"/>
            <a:ext cx="9144000" cy="7505271"/>
          </a:xfrm>
          <a:prstGeom prst="rect">
            <a:avLst/>
          </a:prstGeom>
        </p:spPr>
      </p:pic>
      <p:sp>
        <p:nvSpPr>
          <p:cNvPr id="7" name="Tytuł 1"/>
          <p:cNvSpPr txBox="1">
            <a:spLocks/>
          </p:cNvSpPr>
          <p:nvPr/>
        </p:nvSpPr>
        <p:spPr>
          <a:xfrm>
            <a:off x="482162" y="345870"/>
            <a:ext cx="8229600" cy="596425"/>
          </a:xfrm>
          <a:prstGeom prst="rect">
            <a:avLst/>
          </a:prstGeom>
          <a:solidFill>
            <a:srgbClr val="EF3325"/>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a:solidFill>
                  <a:schemeClr val="bg1"/>
                </a:solidFill>
              </a:rPr>
              <a:t>Zysk a lokalizacja</a:t>
            </a:r>
          </a:p>
        </p:txBody>
      </p:sp>
      <p:pic>
        <p:nvPicPr>
          <p:cNvPr id="11" name="Obraz 10"/>
          <p:cNvPicPr>
            <a:picLocks noChangeAspect="1"/>
          </p:cNvPicPr>
          <p:nvPr/>
        </p:nvPicPr>
        <p:blipFill>
          <a:blip r:embed="rId3"/>
          <a:stretch>
            <a:fillRect/>
          </a:stretch>
        </p:blipFill>
        <p:spPr>
          <a:xfrm>
            <a:off x="267851" y="1124512"/>
            <a:ext cx="8608298" cy="5253986"/>
          </a:xfrm>
          <a:prstGeom prst="rect">
            <a:avLst/>
          </a:prstGeom>
        </p:spPr>
      </p:pic>
    </p:spTree>
    <p:extLst>
      <p:ext uri="{BB962C8B-B14F-4D97-AF65-F5344CB8AC3E}">
        <p14:creationId xmlns:p14="http://schemas.microsoft.com/office/powerpoint/2010/main" val="381492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154984"/>
            <a:ext cx="9144000" cy="7505271"/>
          </a:xfrm>
          <a:prstGeom prst="rect">
            <a:avLst/>
          </a:prstGeom>
        </p:spPr>
      </p:pic>
      <p:sp>
        <p:nvSpPr>
          <p:cNvPr id="6" name="Prostokąt 5"/>
          <p:cNvSpPr/>
          <p:nvPr/>
        </p:nvSpPr>
        <p:spPr>
          <a:xfrm>
            <a:off x="439023" y="1763150"/>
            <a:ext cx="8265954" cy="4401205"/>
          </a:xfrm>
          <a:prstGeom prst="rect">
            <a:avLst/>
          </a:prstGeom>
        </p:spPr>
        <p:txBody>
          <a:bodyPr wrap="square">
            <a:spAutoFit/>
          </a:bodyPr>
          <a:lstStyle/>
          <a:p>
            <a:pPr algn="just"/>
            <a:r>
              <a:rPr lang="pl-PL" sz="2800" dirty="0"/>
              <a:t>Z</a:t>
            </a:r>
            <a:r>
              <a:rPr lang="pl-PL" sz="2800" dirty="0" smtClean="0"/>
              <a:t>astosowanie energii słonecznej do ogrzewania wody użytkowej sprawia wrażenie bardziej skomplikowanego niż jest naprawdę. Oczywiście ważna jest tu nowatorska technika oraz sporo doświadczenia. Instalacje solarne pobierają promienie słoneczne przez kolektory płaskie lub rurowe. W kolektorach energia ze słońca nagrzewa czynnik grzewczy, który następnie prowadzony jest do pojemnościowego podgrzewacza wody. W wymienniku ciepła, ciepło trafia do obiegu grzewczego lub oddawane jest ogrzewanej wodzie.</a:t>
            </a:r>
          </a:p>
        </p:txBody>
      </p:sp>
      <p:sp>
        <p:nvSpPr>
          <p:cNvPr id="7" name="Tytuł 1"/>
          <p:cNvSpPr txBox="1">
            <a:spLocks/>
          </p:cNvSpPr>
          <p:nvPr/>
        </p:nvSpPr>
        <p:spPr>
          <a:xfrm>
            <a:off x="421202" y="725125"/>
            <a:ext cx="8229600" cy="634082"/>
          </a:xfrm>
          <a:prstGeom prst="rect">
            <a:avLst/>
          </a:prstGeom>
          <a:solidFill>
            <a:srgbClr val="EF3325"/>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500" b="1" dirty="0">
                <a:solidFill>
                  <a:schemeClr val="bg1"/>
                </a:solidFill>
              </a:rPr>
              <a:t>Działanie instalacji solarnej</a:t>
            </a:r>
          </a:p>
        </p:txBody>
      </p:sp>
    </p:spTree>
    <p:extLst>
      <p:ext uri="{BB962C8B-B14F-4D97-AF65-F5344CB8AC3E}">
        <p14:creationId xmlns:p14="http://schemas.microsoft.com/office/powerpoint/2010/main" val="343734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grpId="0"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47329" y="2917233"/>
            <a:ext cx="5423330" cy="3063660"/>
          </a:xfrm>
          <a:prstGeom prst="rect">
            <a:avLst/>
          </a:prstGeom>
        </p:spPr>
      </p:pic>
      <p:pic>
        <p:nvPicPr>
          <p:cNvPr id="3" name="Obraz 2"/>
          <p:cNvPicPr>
            <a:picLocks noChangeAspect="1"/>
          </p:cNvPicPr>
          <p:nvPr/>
        </p:nvPicPr>
        <p:blipFill>
          <a:blip r:embed="rId4"/>
          <a:stretch>
            <a:fillRect/>
          </a:stretch>
        </p:blipFill>
        <p:spPr>
          <a:xfrm>
            <a:off x="4773479" y="593132"/>
            <a:ext cx="3983306" cy="2817179"/>
          </a:xfrm>
          <a:prstGeom prst="rect">
            <a:avLst/>
          </a:prstGeom>
        </p:spPr>
      </p:pic>
      <p:pic>
        <p:nvPicPr>
          <p:cNvPr id="6" name="Obraz 5"/>
          <p:cNvPicPr>
            <a:picLocks noChangeAspect="1"/>
          </p:cNvPicPr>
          <p:nvPr/>
        </p:nvPicPr>
        <p:blipFill>
          <a:blip r:embed="rId5"/>
          <a:stretch>
            <a:fillRect/>
          </a:stretch>
        </p:blipFill>
        <p:spPr>
          <a:xfrm>
            <a:off x="594747" y="593132"/>
            <a:ext cx="3961755" cy="2367814"/>
          </a:xfrm>
          <a:prstGeom prst="rect">
            <a:avLst/>
          </a:prstGeom>
        </p:spPr>
      </p:pic>
      <p:pic>
        <p:nvPicPr>
          <p:cNvPr id="5" name="Obraz 4"/>
          <p:cNvPicPr>
            <a:picLocks noChangeAspect="1"/>
          </p:cNvPicPr>
          <p:nvPr/>
        </p:nvPicPr>
        <p:blipFill>
          <a:blip r:embed="rId6"/>
          <a:stretch>
            <a:fillRect/>
          </a:stretch>
        </p:blipFill>
        <p:spPr>
          <a:xfrm>
            <a:off x="5018049" y="3745649"/>
            <a:ext cx="3738735" cy="2533650"/>
          </a:xfrm>
          <a:prstGeom prst="rect">
            <a:avLst/>
          </a:prstGeom>
        </p:spPr>
      </p:pic>
    </p:spTree>
    <p:extLst>
      <p:ext uri="{BB962C8B-B14F-4D97-AF65-F5344CB8AC3E}">
        <p14:creationId xmlns:p14="http://schemas.microsoft.com/office/powerpoint/2010/main" val="1008290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500"/>
                            </p:stCondLst>
                            <p:childTnLst>
                              <p:par>
                                <p:cTn id="19" presetID="31"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4000"/>
                            </p:stCondLst>
                            <p:childTnLst>
                              <p:par>
                                <p:cTn id="26" presetID="31" presetClass="entr" presetSubtype="0" fill="hold" nodeType="afterEffect">
                                  <p:stCondLst>
                                    <p:cond delay="25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0" y="-1"/>
            <a:ext cx="9144000" cy="6858001"/>
          </a:xfrm>
          <a:prstGeom prst="rect">
            <a:avLst/>
          </a:prstGeom>
        </p:spPr>
      </p:pic>
      <p:pic>
        <p:nvPicPr>
          <p:cNvPr id="2" name="Obraz 1"/>
          <p:cNvPicPr>
            <a:picLocks noChangeAspect="1"/>
          </p:cNvPicPr>
          <p:nvPr/>
        </p:nvPicPr>
        <p:blipFill>
          <a:blip r:embed="rId3"/>
          <a:stretch>
            <a:fillRect/>
          </a:stretch>
        </p:blipFill>
        <p:spPr>
          <a:xfrm>
            <a:off x="395536" y="620688"/>
            <a:ext cx="8280920" cy="5472608"/>
          </a:xfrm>
          <a:prstGeom prst="rect">
            <a:avLst/>
          </a:prstGeom>
        </p:spPr>
      </p:pic>
    </p:spTree>
    <p:extLst>
      <p:ext uri="{BB962C8B-B14F-4D97-AF65-F5344CB8AC3E}">
        <p14:creationId xmlns:p14="http://schemas.microsoft.com/office/powerpoint/2010/main" val="386740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zentacja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rezentacja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544</TotalTime>
  <Words>517</Words>
  <Application>Microsoft Office PowerPoint</Application>
  <PresentationFormat>Pokaz na ekranie (4:3)</PresentationFormat>
  <Paragraphs>75</Paragraphs>
  <Slides>23</Slides>
  <Notes>5</Notes>
  <HiddenSlides>0</HiddenSlides>
  <MMClips>0</MMClips>
  <ScaleCrop>false</ScaleCrop>
  <HeadingPairs>
    <vt:vector size="6" baseType="variant">
      <vt:variant>
        <vt:lpstr>Używane czcionki</vt:lpstr>
      </vt:variant>
      <vt:variant>
        <vt:i4>5</vt:i4>
      </vt:variant>
      <vt:variant>
        <vt:lpstr>Motyw</vt:lpstr>
      </vt:variant>
      <vt:variant>
        <vt:i4>4</vt:i4>
      </vt:variant>
      <vt:variant>
        <vt:lpstr>Tytuły slajdów</vt:lpstr>
      </vt:variant>
      <vt:variant>
        <vt:i4>23</vt:i4>
      </vt:variant>
    </vt:vector>
  </HeadingPairs>
  <TitlesOfParts>
    <vt:vector size="32" baseType="lpstr">
      <vt:lpstr>Arial</vt:lpstr>
      <vt:lpstr>Calibri</vt:lpstr>
      <vt:lpstr>Calibri Light</vt:lpstr>
      <vt:lpstr>Times New Roman</vt:lpstr>
      <vt:lpstr>Wingdings</vt:lpstr>
      <vt:lpstr>Motyw pakietu Office</vt:lpstr>
      <vt:lpstr>1_Motyw pakietu Office</vt:lpstr>
      <vt:lpstr>Prezentacja1</vt:lpstr>
      <vt:lpstr>2_Prezentacja1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Budowa kolektora słonecznego</vt:lpstr>
      <vt:lpstr>Kolektory słoneczne ENSOL</vt:lpstr>
      <vt:lpstr>Prezentacja programu PowerPoint</vt:lpstr>
      <vt:lpstr>Prezentacja programu PowerPoint</vt:lpstr>
      <vt:lpstr>Zbiorniki STALMET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Mariusz Szlaski</dc:creator>
  <cp:lastModifiedBy>Mariusz Szlaski</cp:lastModifiedBy>
  <cp:revision>68</cp:revision>
  <dcterms:created xsi:type="dcterms:W3CDTF">2014-10-20T09:44:23Z</dcterms:created>
  <dcterms:modified xsi:type="dcterms:W3CDTF">2017-10-25T14:59:05Z</dcterms:modified>
</cp:coreProperties>
</file>